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4" r:id="rId3"/>
  </p:sldMasterIdLst>
  <p:sldIdLst>
    <p:sldId id="392" r:id="rId4"/>
    <p:sldId id="316" r:id="rId5"/>
    <p:sldId id="256" r:id="rId6"/>
    <p:sldId id="317" r:id="rId7"/>
    <p:sldId id="320" r:id="rId8"/>
    <p:sldId id="318" r:id="rId9"/>
    <p:sldId id="39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781"/>
  </p:normalViewPr>
  <p:slideViewPr>
    <p:cSldViewPr snapToGrid="0" snapToObjects="1">
      <p:cViewPr varScale="1">
        <p:scale>
          <a:sx n="91" d="100"/>
          <a:sy n="91" d="100"/>
        </p:scale>
        <p:origin x="1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0C9D95-4E8B-FF46-9014-C58B7B008707}"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20414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C9D95-4E8B-FF46-9014-C58B7B008707}"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281525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C9D95-4E8B-FF46-9014-C58B7B008707}"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166442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5/3/24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3001723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47031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24193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AF598-E77B-264C-9EF2-0C120C8D4869}"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58347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AF598-E77B-264C-9EF2-0C120C8D4869}" type="datetimeFigureOut">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25528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AF598-E77B-264C-9EF2-0C120C8D4869}" type="datetimeFigureOut">
              <a:rPr lang="en-US" smtClean="0"/>
              <a:t>5/3/24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415367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AF598-E77B-264C-9EF2-0C120C8D4869}" type="datetimeFigureOut">
              <a:rPr lang="en-US" smtClean="0"/>
              <a:t>5/3/24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21585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F598-E77B-264C-9EF2-0C120C8D4869}" type="datetimeFigureOut">
              <a:rPr lang="en-US" smtClean="0"/>
              <a:t>5/3/24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16840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C9D95-4E8B-FF46-9014-C58B7B008707}"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120294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37899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926984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391223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69095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C9D95-4E8B-FF46-9014-C58B7B008707}" type="datetimeFigureOut">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29683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C9D95-4E8B-FF46-9014-C58B7B008707}" type="datetimeFigureOut">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70151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0C9D95-4E8B-FF46-9014-C58B7B008707}" type="datetimeFigureOut">
              <a:rPr lang="en-US" smtClean="0"/>
              <a:t>5/3/24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28618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C9D95-4E8B-FF46-9014-C58B7B008707}" type="datetimeFigureOut">
              <a:rPr lang="en-US" smtClean="0"/>
              <a:t>5/3/24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315252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9D95-4E8B-FF46-9014-C58B7B008707}" type="datetimeFigureOut">
              <a:rPr lang="en-US" smtClean="0"/>
              <a:t>5/3/24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92053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C9D95-4E8B-FF46-9014-C58B7B008707}" type="datetimeFigureOut">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302366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C9D95-4E8B-FF46-9014-C58B7B008707}" type="datetimeFigureOut">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92628-518E-6545-93C1-E4C566F921EB}" type="slidenum">
              <a:rPr lang="en-US" smtClean="0"/>
              <a:t>‹#›</a:t>
            </a:fld>
            <a:endParaRPr lang="en-US"/>
          </a:p>
        </p:txBody>
      </p:sp>
    </p:spTree>
    <p:extLst>
      <p:ext uri="{BB962C8B-B14F-4D97-AF65-F5344CB8AC3E}">
        <p14:creationId xmlns:p14="http://schemas.microsoft.com/office/powerpoint/2010/main" val="323650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C9D95-4E8B-FF46-9014-C58B7B008707}" type="datetimeFigureOut">
              <a:rPr lang="en-US" smtClean="0"/>
              <a:t>5/3/24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92628-518E-6545-93C1-E4C566F921EB}" type="slidenum">
              <a:rPr lang="en-US" smtClean="0"/>
              <a:t>‹#›</a:t>
            </a:fld>
            <a:endParaRPr lang="en-US"/>
          </a:p>
        </p:txBody>
      </p:sp>
    </p:spTree>
    <p:extLst>
      <p:ext uri="{BB962C8B-B14F-4D97-AF65-F5344CB8AC3E}">
        <p14:creationId xmlns:p14="http://schemas.microsoft.com/office/powerpoint/2010/main" val="4216339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5/3/24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258432487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5/3/24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22008690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4622-5C13-9F41-8670-570CDF480A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244F44-6833-CE47-86CB-B4219B66ABD0}"/>
              </a:ext>
            </a:extLst>
          </p:cNvPr>
          <p:cNvSpPr>
            <a:spLocks noGrp="1"/>
          </p:cNvSpPr>
          <p:nvPr>
            <p:ph type="subTitle" idx="1"/>
          </p:nvPr>
        </p:nvSpPr>
        <p:spPr/>
        <p:txBody>
          <a:bodyPr/>
          <a:lstStyle/>
          <a:p>
            <a:endParaRPr lang="en-US"/>
          </a:p>
        </p:txBody>
      </p:sp>
      <p:pic>
        <p:nvPicPr>
          <p:cNvPr id="3074" name="Picture 2" descr="Effective Personal Evangelism - Monte Vista church of Christ">
            <a:extLst>
              <a:ext uri="{FF2B5EF4-FFF2-40B4-BE49-F238E27FC236}">
                <a16:creationId xmlns:a16="http://schemas.microsoft.com/office/drawing/2014/main" id="{D41D2623-2CCC-884E-93DA-D53557C70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2035"/>
            <a:ext cx="9144000" cy="342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7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1BF6-F695-7348-9F9D-E0CFE8AF37B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28138F1-E128-7547-859C-DEF492409848}"/>
              </a:ext>
            </a:extLst>
          </p:cNvPr>
          <p:cNvSpPr>
            <a:spLocks noGrp="1"/>
          </p:cNvSpPr>
          <p:nvPr>
            <p:ph type="subTitle" idx="1"/>
          </p:nvPr>
        </p:nvSpPr>
        <p:spPr/>
        <p:txBody>
          <a:bodyPr/>
          <a:lstStyle/>
          <a:p>
            <a:endParaRPr lang="en-US"/>
          </a:p>
        </p:txBody>
      </p:sp>
      <p:pic>
        <p:nvPicPr>
          <p:cNvPr id="1026" name="Picture 2" descr="Personal Evangelism - Independent Baptist Online College">
            <a:extLst>
              <a:ext uri="{FF2B5EF4-FFF2-40B4-BE49-F238E27FC236}">
                <a16:creationId xmlns:a16="http://schemas.microsoft.com/office/drawing/2014/main" id="{39410C7E-8775-3646-BF27-F98A61DEB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C43728-5191-FB40-9625-A5FDE2081C56}"/>
              </a:ext>
            </a:extLst>
          </p:cNvPr>
          <p:cNvSpPr txBox="1"/>
          <p:nvPr/>
        </p:nvSpPr>
        <p:spPr>
          <a:xfrm>
            <a:off x="2752152" y="3871054"/>
            <a:ext cx="3880141" cy="1419619"/>
          </a:xfrm>
          <a:prstGeom prst="rect">
            <a:avLst/>
          </a:prstGeom>
          <a:noFill/>
        </p:spPr>
        <p:txBody>
          <a:bodyPr wrap="square" rtlCol="0">
            <a:spAutoFit/>
          </a:bodyPr>
          <a:lstStyle/>
          <a:p>
            <a:r>
              <a:rPr lang="en-US" sz="8625" dirty="0">
                <a:solidFill>
                  <a:schemeClr val="bg1"/>
                </a:solidFill>
                <a:latin typeface="Cooper Black" panose="0208090404030B020404" pitchFamily="18" charset="77"/>
              </a:rPr>
              <a:t>WHY?</a:t>
            </a:r>
          </a:p>
        </p:txBody>
      </p:sp>
    </p:spTree>
    <p:extLst>
      <p:ext uri="{BB962C8B-B14F-4D97-AF65-F5344CB8AC3E}">
        <p14:creationId xmlns:p14="http://schemas.microsoft.com/office/powerpoint/2010/main" val="428107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B8F1-51A3-0240-9FE2-255EF463208A}"/>
              </a:ext>
            </a:extLst>
          </p:cNvPr>
          <p:cNvSpPr>
            <a:spLocks noGrp="1"/>
          </p:cNvSpPr>
          <p:nvPr>
            <p:ph type="title"/>
          </p:nvPr>
        </p:nvSpPr>
        <p:spPr>
          <a:xfrm>
            <a:off x="626736" y="534534"/>
            <a:ext cx="7890527" cy="994172"/>
          </a:xfrm>
        </p:spPr>
        <p:txBody>
          <a:bodyPr>
            <a:normAutofit fontScale="90000"/>
          </a:bodyPr>
          <a:lstStyle/>
          <a:p>
            <a:pPr algn="ctr"/>
            <a:r>
              <a:rPr lang="en-US" b="1" u="sng" dirty="0">
                <a:latin typeface="Comic Sans MS" panose="030F0902030302020204" pitchFamily="66" charset="0"/>
              </a:rPr>
              <a:t>Why do personal evangelism?</a:t>
            </a:r>
          </a:p>
        </p:txBody>
      </p:sp>
      <p:sp>
        <p:nvSpPr>
          <p:cNvPr id="2054" name="Content Placeholder 2053">
            <a:extLst>
              <a:ext uri="{FF2B5EF4-FFF2-40B4-BE49-F238E27FC236}">
                <a16:creationId xmlns:a16="http://schemas.microsoft.com/office/drawing/2014/main" id="{115661D3-D1D6-4DF2-B269-5ADC980D949C}"/>
              </a:ext>
            </a:extLst>
          </p:cNvPr>
          <p:cNvSpPr>
            <a:spLocks noGrp="1"/>
          </p:cNvSpPr>
          <p:nvPr>
            <p:ph idx="1"/>
          </p:nvPr>
        </p:nvSpPr>
        <p:spPr>
          <a:xfrm>
            <a:off x="303935" y="1528706"/>
            <a:ext cx="4272036" cy="4022034"/>
          </a:xfrm>
        </p:spPr>
        <p:txBody>
          <a:bodyPr>
            <a:normAutofit/>
          </a:bodyPr>
          <a:lstStyle/>
          <a:p>
            <a:r>
              <a:rPr lang="en-US" dirty="0">
                <a:latin typeface="Bookman Old Style" panose="02050604050505020204" pitchFamily="18" charset="0"/>
              </a:rPr>
              <a:t>To follow the example of Jesus</a:t>
            </a:r>
          </a:p>
          <a:p>
            <a:r>
              <a:rPr lang="en-US" dirty="0">
                <a:latin typeface="Bookman Old Style" panose="02050604050505020204" pitchFamily="18" charset="0"/>
              </a:rPr>
              <a:t>Its our responsibility to carry out the Great Commission</a:t>
            </a:r>
          </a:p>
        </p:txBody>
      </p:sp>
      <p:pic>
        <p:nvPicPr>
          <p:cNvPr id="2050" name="Picture 2" descr="The kingdom and personal evangelism – Seeking the kingdom">
            <a:extLst>
              <a:ext uri="{FF2B5EF4-FFF2-40B4-BE49-F238E27FC236}">
                <a16:creationId xmlns:a16="http://schemas.microsoft.com/office/drawing/2014/main" id="{5FAF392C-7F10-D74E-8046-2F144BBB01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3300" y="2326341"/>
            <a:ext cx="3990602" cy="279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796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7190-E112-8E4B-BC0F-2790C293ACB2}"/>
              </a:ext>
            </a:extLst>
          </p:cNvPr>
          <p:cNvSpPr>
            <a:spLocks noGrp="1"/>
          </p:cNvSpPr>
          <p:nvPr>
            <p:ph type="title"/>
          </p:nvPr>
        </p:nvSpPr>
        <p:spPr/>
        <p:txBody>
          <a:bodyPr/>
          <a:lstStyle/>
          <a:p>
            <a:r>
              <a:rPr lang="en-US" dirty="0"/>
              <a:t>Its Our Responsibility </a:t>
            </a:r>
          </a:p>
        </p:txBody>
      </p:sp>
      <p:sp>
        <p:nvSpPr>
          <p:cNvPr id="3" name="Content Placeholder 2">
            <a:extLst>
              <a:ext uri="{FF2B5EF4-FFF2-40B4-BE49-F238E27FC236}">
                <a16:creationId xmlns:a16="http://schemas.microsoft.com/office/drawing/2014/main" id="{E6CD13B1-3446-0244-BC1F-EFC6EE432C02}"/>
              </a:ext>
            </a:extLst>
          </p:cNvPr>
          <p:cNvSpPr>
            <a:spLocks noGrp="1"/>
          </p:cNvSpPr>
          <p:nvPr>
            <p:ph idx="1"/>
          </p:nvPr>
        </p:nvSpPr>
        <p:spPr>
          <a:xfrm>
            <a:off x="260431" y="1543121"/>
            <a:ext cx="8637608" cy="5059385"/>
          </a:xfrm>
        </p:spPr>
        <p:txBody>
          <a:bodyPr>
            <a:normAutofit/>
          </a:bodyPr>
          <a:lstStyle/>
          <a:p>
            <a:r>
              <a:rPr lang="en-US" sz="2250" dirty="0"/>
              <a:t>Matthew 28:19-20, “Go therefore and make disciples of all nations, baptizing them in the name of the Father and of the Son and of the Holy Spirit, 20 teaching them to observe all that I have commanded you. And behold, I am with you always, to the end of the age.” </a:t>
            </a:r>
          </a:p>
          <a:p>
            <a:r>
              <a:rPr lang="en-US" sz="2250" dirty="0"/>
              <a:t>Acts 2:41-42, “So those who received his word were baptized, and there were added that day about three thousand souls. And they devoted themselves to the apostles’ teaching and the fellowship, to the breaking of bread and the prayers.</a:t>
            </a:r>
          </a:p>
          <a:p>
            <a:r>
              <a:rPr lang="en-US" sz="2250" dirty="0"/>
              <a:t>Acts 8:1,4- “And Saul approved of his execution. And there arose on that day a great persecution against the church in Jerusalem, and they were all scattered throughout the regions of Judea and Samaria, except the apostles. (4) “Now those who were scattered went about preaching the word.</a:t>
            </a:r>
            <a:endParaRPr lang="en-US" dirty="0"/>
          </a:p>
          <a:p>
            <a:pPr marL="0" indent="0">
              <a:buNone/>
            </a:pPr>
            <a:endParaRPr lang="en-US" dirty="0"/>
          </a:p>
        </p:txBody>
      </p:sp>
      <p:sp>
        <p:nvSpPr>
          <p:cNvPr id="5" name="Oval 4">
            <a:extLst>
              <a:ext uri="{FF2B5EF4-FFF2-40B4-BE49-F238E27FC236}">
                <a16:creationId xmlns:a16="http://schemas.microsoft.com/office/drawing/2014/main" id="{4628A731-D102-FB4D-867E-67A6B282EB99}"/>
              </a:ext>
            </a:extLst>
          </p:cNvPr>
          <p:cNvSpPr/>
          <p:nvPr/>
        </p:nvSpPr>
        <p:spPr>
          <a:xfrm>
            <a:off x="1603773" y="1870649"/>
            <a:ext cx="750093" cy="342900"/>
          </a:xfrm>
          <a:custGeom>
            <a:avLst/>
            <a:gdLst>
              <a:gd name="connsiteX0" fmla="*/ 0 w 750093"/>
              <a:gd name="connsiteY0" fmla="*/ 171450 h 342900"/>
              <a:gd name="connsiteX1" fmla="*/ 375047 w 750093"/>
              <a:gd name="connsiteY1" fmla="*/ 0 h 342900"/>
              <a:gd name="connsiteX2" fmla="*/ 750094 w 750093"/>
              <a:gd name="connsiteY2" fmla="*/ 171450 h 342900"/>
              <a:gd name="connsiteX3" fmla="*/ 375047 w 750093"/>
              <a:gd name="connsiteY3" fmla="*/ 342900 h 342900"/>
              <a:gd name="connsiteX4" fmla="*/ 0 w 750093"/>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3" h="342900" extrusionOk="0">
                <a:moveTo>
                  <a:pt x="0" y="171450"/>
                </a:moveTo>
                <a:cubicBezTo>
                  <a:pt x="-26669" y="60311"/>
                  <a:pt x="156656" y="4225"/>
                  <a:pt x="375047" y="0"/>
                </a:cubicBezTo>
                <a:cubicBezTo>
                  <a:pt x="592876" y="2252"/>
                  <a:pt x="734283" y="77264"/>
                  <a:pt x="750094" y="171450"/>
                </a:cubicBezTo>
                <a:cubicBezTo>
                  <a:pt x="727500" y="288204"/>
                  <a:pt x="577739" y="367447"/>
                  <a:pt x="375047" y="342900"/>
                </a:cubicBezTo>
                <a:cubicBezTo>
                  <a:pt x="164595"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6070F489-30EB-4841-B431-B1FBDB665BCC}"/>
              </a:ext>
            </a:extLst>
          </p:cNvPr>
          <p:cNvSpPr/>
          <p:nvPr/>
        </p:nvSpPr>
        <p:spPr>
          <a:xfrm>
            <a:off x="3173664" y="2189908"/>
            <a:ext cx="750094" cy="342900"/>
          </a:xfrm>
          <a:custGeom>
            <a:avLst/>
            <a:gdLst>
              <a:gd name="connsiteX0" fmla="*/ 0 w 750094"/>
              <a:gd name="connsiteY0" fmla="*/ 171450 h 342900"/>
              <a:gd name="connsiteX1" fmla="*/ 375047 w 750094"/>
              <a:gd name="connsiteY1" fmla="*/ 0 h 342900"/>
              <a:gd name="connsiteX2" fmla="*/ 750094 w 750094"/>
              <a:gd name="connsiteY2" fmla="*/ 171450 h 342900"/>
              <a:gd name="connsiteX3" fmla="*/ 375047 w 750094"/>
              <a:gd name="connsiteY3" fmla="*/ 342900 h 342900"/>
              <a:gd name="connsiteX4" fmla="*/ 0 w 750094"/>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4" h="342900" extrusionOk="0">
                <a:moveTo>
                  <a:pt x="0" y="171450"/>
                </a:moveTo>
                <a:cubicBezTo>
                  <a:pt x="-26669" y="60311"/>
                  <a:pt x="156656" y="4225"/>
                  <a:pt x="375047" y="0"/>
                </a:cubicBezTo>
                <a:cubicBezTo>
                  <a:pt x="592876" y="2252"/>
                  <a:pt x="734283" y="77264"/>
                  <a:pt x="750094" y="171450"/>
                </a:cubicBezTo>
                <a:cubicBezTo>
                  <a:pt x="727500" y="288204"/>
                  <a:pt x="577739" y="367447"/>
                  <a:pt x="375047" y="342900"/>
                </a:cubicBezTo>
                <a:cubicBezTo>
                  <a:pt x="164595"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90816E20-5E78-CD4A-8ED2-EE2650891FE3}"/>
              </a:ext>
            </a:extLst>
          </p:cNvPr>
          <p:cNvSpPr/>
          <p:nvPr/>
        </p:nvSpPr>
        <p:spPr>
          <a:xfrm>
            <a:off x="2550509" y="2959717"/>
            <a:ext cx="750094" cy="342900"/>
          </a:xfrm>
          <a:custGeom>
            <a:avLst/>
            <a:gdLst>
              <a:gd name="connsiteX0" fmla="*/ 0 w 750094"/>
              <a:gd name="connsiteY0" fmla="*/ 171450 h 342900"/>
              <a:gd name="connsiteX1" fmla="*/ 375047 w 750094"/>
              <a:gd name="connsiteY1" fmla="*/ 0 h 342900"/>
              <a:gd name="connsiteX2" fmla="*/ 750094 w 750094"/>
              <a:gd name="connsiteY2" fmla="*/ 171450 h 342900"/>
              <a:gd name="connsiteX3" fmla="*/ 375047 w 750094"/>
              <a:gd name="connsiteY3" fmla="*/ 342900 h 342900"/>
              <a:gd name="connsiteX4" fmla="*/ 0 w 750094"/>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94" h="342900" extrusionOk="0">
                <a:moveTo>
                  <a:pt x="0" y="171450"/>
                </a:moveTo>
                <a:cubicBezTo>
                  <a:pt x="-26669" y="60311"/>
                  <a:pt x="156656" y="4225"/>
                  <a:pt x="375047" y="0"/>
                </a:cubicBezTo>
                <a:cubicBezTo>
                  <a:pt x="592876" y="2252"/>
                  <a:pt x="734283" y="77264"/>
                  <a:pt x="750094" y="171450"/>
                </a:cubicBezTo>
                <a:cubicBezTo>
                  <a:pt x="727500" y="288204"/>
                  <a:pt x="577739" y="367447"/>
                  <a:pt x="375047" y="342900"/>
                </a:cubicBezTo>
                <a:cubicBezTo>
                  <a:pt x="164595"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9532441D-6582-2743-80AE-98321EE6208A}"/>
              </a:ext>
            </a:extLst>
          </p:cNvPr>
          <p:cNvSpPr/>
          <p:nvPr/>
        </p:nvSpPr>
        <p:spPr>
          <a:xfrm>
            <a:off x="7489382" y="3230071"/>
            <a:ext cx="650081" cy="342900"/>
          </a:xfrm>
          <a:custGeom>
            <a:avLst/>
            <a:gdLst>
              <a:gd name="connsiteX0" fmla="*/ 0 w 650081"/>
              <a:gd name="connsiteY0" fmla="*/ 171450 h 342900"/>
              <a:gd name="connsiteX1" fmla="*/ 325041 w 650081"/>
              <a:gd name="connsiteY1" fmla="*/ 0 h 342900"/>
              <a:gd name="connsiteX2" fmla="*/ 650082 w 650081"/>
              <a:gd name="connsiteY2" fmla="*/ 171450 h 342900"/>
              <a:gd name="connsiteX3" fmla="*/ 325041 w 650081"/>
              <a:gd name="connsiteY3" fmla="*/ 342900 h 342900"/>
              <a:gd name="connsiteX4" fmla="*/ 0 w 650081"/>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81" h="342900" extrusionOk="0">
                <a:moveTo>
                  <a:pt x="0" y="171450"/>
                </a:moveTo>
                <a:cubicBezTo>
                  <a:pt x="-26734" y="60271"/>
                  <a:pt x="129709" y="5937"/>
                  <a:pt x="325041" y="0"/>
                </a:cubicBezTo>
                <a:cubicBezTo>
                  <a:pt x="515252" y="2252"/>
                  <a:pt x="634271" y="77264"/>
                  <a:pt x="650082" y="171450"/>
                </a:cubicBezTo>
                <a:cubicBezTo>
                  <a:pt x="640676" y="275325"/>
                  <a:pt x="500591" y="364817"/>
                  <a:pt x="325041" y="342900"/>
                </a:cubicBezTo>
                <a:cubicBezTo>
                  <a:pt x="142207"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3626D9C0-E671-F048-91C7-727215AB1A82}"/>
              </a:ext>
            </a:extLst>
          </p:cNvPr>
          <p:cNvSpPr/>
          <p:nvPr/>
        </p:nvSpPr>
        <p:spPr>
          <a:xfrm>
            <a:off x="5008110" y="4579516"/>
            <a:ext cx="1246585" cy="342900"/>
          </a:xfrm>
          <a:custGeom>
            <a:avLst/>
            <a:gdLst>
              <a:gd name="connsiteX0" fmla="*/ 0 w 1246585"/>
              <a:gd name="connsiteY0" fmla="*/ 171450 h 342900"/>
              <a:gd name="connsiteX1" fmla="*/ 623293 w 1246585"/>
              <a:gd name="connsiteY1" fmla="*/ 0 h 342900"/>
              <a:gd name="connsiteX2" fmla="*/ 1246586 w 1246585"/>
              <a:gd name="connsiteY2" fmla="*/ 171450 h 342900"/>
              <a:gd name="connsiteX3" fmla="*/ 623293 w 1246585"/>
              <a:gd name="connsiteY3" fmla="*/ 342900 h 342900"/>
              <a:gd name="connsiteX4" fmla="*/ 0 w 1246585"/>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85" h="342900" extrusionOk="0">
                <a:moveTo>
                  <a:pt x="0" y="171450"/>
                </a:moveTo>
                <a:cubicBezTo>
                  <a:pt x="-4828" y="73783"/>
                  <a:pt x="231128" y="17989"/>
                  <a:pt x="623293" y="0"/>
                </a:cubicBezTo>
                <a:cubicBezTo>
                  <a:pt x="978224" y="2252"/>
                  <a:pt x="1230775" y="77264"/>
                  <a:pt x="1246586" y="171450"/>
                </a:cubicBezTo>
                <a:cubicBezTo>
                  <a:pt x="1213337" y="298608"/>
                  <a:pt x="966080" y="350901"/>
                  <a:pt x="623293" y="342900"/>
                </a:cubicBezTo>
                <a:cubicBezTo>
                  <a:pt x="275739"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FE7EB247-8F96-2845-A803-73A53B3A8042}"/>
              </a:ext>
            </a:extLst>
          </p:cNvPr>
          <p:cNvSpPr/>
          <p:nvPr/>
        </p:nvSpPr>
        <p:spPr>
          <a:xfrm>
            <a:off x="3858401" y="5237955"/>
            <a:ext cx="1143380" cy="342900"/>
          </a:xfrm>
          <a:custGeom>
            <a:avLst/>
            <a:gdLst>
              <a:gd name="connsiteX0" fmla="*/ 0 w 1143380"/>
              <a:gd name="connsiteY0" fmla="*/ 171450 h 342900"/>
              <a:gd name="connsiteX1" fmla="*/ 571690 w 1143380"/>
              <a:gd name="connsiteY1" fmla="*/ 0 h 342900"/>
              <a:gd name="connsiteX2" fmla="*/ 1143380 w 1143380"/>
              <a:gd name="connsiteY2" fmla="*/ 171450 h 342900"/>
              <a:gd name="connsiteX3" fmla="*/ 571690 w 1143380"/>
              <a:gd name="connsiteY3" fmla="*/ 342900 h 342900"/>
              <a:gd name="connsiteX4" fmla="*/ 0 w 1143380"/>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380" h="342900" extrusionOk="0">
                <a:moveTo>
                  <a:pt x="0" y="171450"/>
                </a:moveTo>
                <a:cubicBezTo>
                  <a:pt x="-20067" y="64383"/>
                  <a:pt x="231165" y="9304"/>
                  <a:pt x="571690" y="0"/>
                </a:cubicBezTo>
                <a:cubicBezTo>
                  <a:pt x="898122" y="2252"/>
                  <a:pt x="1127569" y="77264"/>
                  <a:pt x="1143380" y="171450"/>
                </a:cubicBezTo>
                <a:cubicBezTo>
                  <a:pt x="1126939" y="282195"/>
                  <a:pt x="886852" y="346074"/>
                  <a:pt x="571690" y="342900"/>
                </a:cubicBezTo>
                <a:cubicBezTo>
                  <a:pt x="252635"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ACA8E07F-6D7F-004E-9400-81D7EB1CB310}"/>
              </a:ext>
            </a:extLst>
          </p:cNvPr>
          <p:cNvCxnSpPr>
            <a:cxnSpLocks/>
            <a:stCxn id="5" idx="6"/>
            <a:endCxn id="6" idx="2"/>
          </p:cNvCxnSpPr>
          <p:nvPr/>
        </p:nvCxnSpPr>
        <p:spPr>
          <a:xfrm>
            <a:off x="2353866" y="2042099"/>
            <a:ext cx="819798" cy="31925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8C1707-278A-714D-8F35-D6B3897F0A1F}"/>
              </a:ext>
            </a:extLst>
          </p:cNvPr>
          <p:cNvCxnSpPr>
            <a:stCxn id="6" idx="6"/>
            <a:endCxn id="7" idx="0"/>
          </p:cNvCxnSpPr>
          <p:nvPr/>
        </p:nvCxnSpPr>
        <p:spPr>
          <a:xfrm flipH="1">
            <a:off x="2925556" y="2361358"/>
            <a:ext cx="998202" cy="59835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882D12-FE58-6843-9BF1-1BC98BC08C46}"/>
              </a:ext>
            </a:extLst>
          </p:cNvPr>
          <p:cNvCxnSpPr>
            <a:stCxn id="7" idx="6"/>
            <a:endCxn id="8" idx="2"/>
          </p:cNvCxnSpPr>
          <p:nvPr/>
        </p:nvCxnSpPr>
        <p:spPr>
          <a:xfrm>
            <a:off x="3300603" y="3131167"/>
            <a:ext cx="4188779" cy="2703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E63E40-54D1-C043-AD31-D3F5C9675549}"/>
              </a:ext>
            </a:extLst>
          </p:cNvPr>
          <p:cNvCxnSpPr>
            <a:stCxn id="8" idx="4"/>
            <a:endCxn id="9" idx="6"/>
          </p:cNvCxnSpPr>
          <p:nvPr/>
        </p:nvCxnSpPr>
        <p:spPr>
          <a:xfrm flipH="1">
            <a:off x="6254695" y="3572971"/>
            <a:ext cx="1559728" cy="1177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5B552A-3A40-FC43-A62D-0496BC8FB464}"/>
              </a:ext>
            </a:extLst>
          </p:cNvPr>
          <p:cNvCxnSpPr>
            <a:cxnSpLocks/>
            <a:stCxn id="47" idx="3"/>
            <a:endCxn id="10" idx="6"/>
          </p:cNvCxnSpPr>
          <p:nvPr/>
        </p:nvCxnSpPr>
        <p:spPr>
          <a:xfrm flipH="1">
            <a:off x="5001781" y="4902780"/>
            <a:ext cx="3259416" cy="506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05BD8C4-1256-9954-6B26-43E135EFF519}"/>
              </a:ext>
            </a:extLst>
          </p:cNvPr>
          <p:cNvSpPr/>
          <p:nvPr/>
        </p:nvSpPr>
        <p:spPr>
          <a:xfrm>
            <a:off x="8139462" y="4610097"/>
            <a:ext cx="831261" cy="342900"/>
          </a:xfrm>
          <a:custGeom>
            <a:avLst/>
            <a:gdLst>
              <a:gd name="connsiteX0" fmla="*/ 0 w 831261"/>
              <a:gd name="connsiteY0" fmla="*/ 171450 h 342900"/>
              <a:gd name="connsiteX1" fmla="*/ 415631 w 831261"/>
              <a:gd name="connsiteY1" fmla="*/ 0 h 342900"/>
              <a:gd name="connsiteX2" fmla="*/ 831262 w 831261"/>
              <a:gd name="connsiteY2" fmla="*/ 171450 h 342900"/>
              <a:gd name="connsiteX3" fmla="*/ 415631 w 831261"/>
              <a:gd name="connsiteY3" fmla="*/ 342900 h 342900"/>
              <a:gd name="connsiteX4" fmla="*/ 0 w 831261"/>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61" h="342900" extrusionOk="0">
                <a:moveTo>
                  <a:pt x="0" y="171450"/>
                </a:moveTo>
                <a:cubicBezTo>
                  <a:pt x="-30057" y="58221"/>
                  <a:pt x="158838" y="10226"/>
                  <a:pt x="415631" y="0"/>
                </a:cubicBezTo>
                <a:cubicBezTo>
                  <a:pt x="655874" y="2252"/>
                  <a:pt x="815451" y="77264"/>
                  <a:pt x="831262" y="171450"/>
                </a:cubicBezTo>
                <a:cubicBezTo>
                  <a:pt x="802516" y="294211"/>
                  <a:pt x="640806" y="367066"/>
                  <a:pt x="415631" y="342900"/>
                </a:cubicBezTo>
                <a:cubicBezTo>
                  <a:pt x="182765" y="341084"/>
                  <a:pt x="8390" y="270148"/>
                  <a:pt x="0" y="171450"/>
                </a:cubicBezTo>
                <a:close/>
              </a:path>
            </a:pathLst>
          </a:custGeom>
          <a:noFill/>
          <a:ln w="28575">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9" name="Straight Connector 48">
            <a:extLst>
              <a:ext uri="{FF2B5EF4-FFF2-40B4-BE49-F238E27FC236}">
                <a16:creationId xmlns:a16="http://schemas.microsoft.com/office/drawing/2014/main" id="{A8EF9173-0435-CCD4-9D18-840182466A2B}"/>
              </a:ext>
            </a:extLst>
          </p:cNvPr>
          <p:cNvCxnSpPr>
            <a:cxnSpLocks/>
            <a:stCxn id="47" idx="2"/>
            <a:endCxn id="9" idx="5"/>
          </p:cNvCxnSpPr>
          <p:nvPr/>
        </p:nvCxnSpPr>
        <p:spPr>
          <a:xfrm flipH="1">
            <a:off x="6072137" y="4781547"/>
            <a:ext cx="2067325" cy="906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38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dissolv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B8F1-51A3-0240-9FE2-255EF463208A}"/>
              </a:ext>
            </a:extLst>
          </p:cNvPr>
          <p:cNvSpPr>
            <a:spLocks noGrp="1"/>
          </p:cNvSpPr>
          <p:nvPr>
            <p:ph type="title"/>
          </p:nvPr>
        </p:nvSpPr>
        <p:spPr>
          <a:xfrm>
            <a:off x="626736" y="642111"/>
            <a:ext cx="7890527" cy="994172"/>
          </a:xfrm>
        </p:spPr>
        <p:txBody>
          <a:bodyPr>
            <a:normAutofit fontScale="90000"/>
          </a:bodyPr>
          <a:lstStyle/>
          <a:p>
            <a:pPr algn="ctr"/>
            <a:r>
              <a:rPr lang="en-US" b="1" u="sng" dirty="0">
                <a:latin typeface="Comic Sans MS" panose="030F0902030302020204" pitchFamily="66" charset="0"/>
              </a:rPr>
              <a:t>Why do personal evangelism?</a:t>
            </a:r>
          </a:p>
        </p:txBody>
      </p:sp>
      <p:sp>
        <p:nvSpPr>
          <p:cNvPr id="2054" name="Content Placeholder 2053">
            <a:extLst>
              <a:ext uri="{FF2B5EF4-FFF2-40B4-BE49-F238E27FC236}">
                <a16:creationId xmlns:a16="http://schemas.microsoft.com/office/drawing/2014/main" id="{115661D3-D1D6-4DF2-B269-5ADC980D949C}"/>
              </a:ext>
            </a:extLst>
          </p:cNvPr>
          <p:cNvSpPr>
            <a:spLocks noGrp="1"/>
          </p:cNvSpPr>
          <p:nvPr>
            <p:ph idx="1"/>
          </p:nvPr>
        </p:nvSpPr>
        <p:spPr>
          <a:xfrm>
            <a:off x="303935" y="1636283"/>
            <a:ext cx="4272036" cy="4414893"/>
          </a:xfrm>
        </p:spPr>
        <p:txBody>
          <a:bodyPr>
            <a:normAutofit fontScale="92500" lnSpcReduction="10000"/>
          </a:bodyPr>
          <a:lstStyle/>
          <a:p>
            <a:r>
              <a:rPr lang="en-US" dirty="0">
                <a:latin typeface="Bookman Old Style" panose="02050604050505020204" pitchFamily="18" charset="0"/>
              </a:rPr>
              <a:t>To follow the example of Jesus</a:t>
            </a:r>
          </a:p>
          <a:p>
            <a:r>
              <a:rPr lang="en-US" dirty="0">
                <a:latin typeface="Bookman Old Style" panose="02050604050505020204" pitchFamily="18" charset="0"/>
              </a:rPr>
              <a:t>Its our responsibility to carry out the Great Commission</a:t>
            </a:r>
          </a:p>
          <a:p>
            <a:r>
              <a:rPr lang="en-US" dirty="0">
                <a:latin typeface="Bookman Old Style" panose="02050604050505020204" pitchFamily="18" charset="0"/>
              </a:rPr>
              <a:t>Because many around us are lost in sin</a:t>
            </a:r>
          </a:p>
          <a:p>
            <a:r>
              <a:rPr lang="en-US" dirty="0">
                <a:latin typeface="Bookman Old Style" panose="02050604050505020204" pitchFamily="18" charset="0"/>
              </a:rPr>
              <a:t>Because it is the greatest work we can do for one another</a:t>
            </a:r>
          </a:p>
          <a:p>
            <a:r>
              <a:rPr lang="en-US" dirty="0">
                <a:latin typeface="Bookman Old Style" panose="02050604050505020204" pitchFamily="18" charset="0"/>
              </a:rPr>
              <a:t>To save myself</a:t>
            </a:r>
          </a:p>
        </p:txBody>
      </p:sp>
      <p:pic>
        <p:nvPicPr>
          <p:cNvPr id="2050" name="Picture 2" descr="The kingdom and personal evangelism – Seeking the kingdom">
            <a:extLst>
              <a:ext uri="{FF2B5EF4-FFF2-40B4-BE49-F238E27FC236}">
                <a16:creationId xmlns:a16="http://schemas.microsoft.com/office/drawing/2014/main" id="{5FAF392C-7F10-D74E-8046-2F144BBB01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1999" y="2418636"/>
            <a:ext cx="3943278" cy="285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392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7420672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480</TotalTime>
  <Words>230</Words>
  <Application>Microsoft Macintosh PowerPoint</Application>
  <PresentationFormat>On-screen Show (4:3)</PresentationFormat>
  <Paragraphs>14</Paragraphs>
  <Slides>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Bookman Old Style</vt:lpstr>
      <vt:lpstr>Calibri</vt:lpstr>
      <vt:lpstr>Calibri Light</vt:lpstr>
      <vt:lpstr>Comic Sans MS</vt:lpstr>
      <vt:lpstr>Cooper Black</vt:lpstr>
      <vt:lpstr>Office 2013 - 2022 Theme</vt:lpstr>
      <vt:lpstr>1_Office Theme</vt:lpstr>
      <vt:lpstr>Office Theme</vt:lpstr>
      <vt:lpstr>PowerPoint Presentation</vt:lpstr>
      <vt:lpstr>PowerPoint Presentation</vt:lpstr>
      <vt:lpstr>PowerPoint Presentation</vt:lpstr>
      <vt:lpstr>Why do personal evangelism?</vt:lpstr>
      <vt:lpstr>Its Our Responsibility </vt:lpstr>
      <vt:lpstr>Why do personal evangelism?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Aric Russell</dc:creator>
  <cp:lastModifiedBy>Aric Russell</cp:lastModifiedBy>
  <cp:revision>5</cp:revision>
  <dcterms:created xsi:type="dcterms:W3CDTF">2022-03-05T18:51:20Z</dcterms:created>
  <dcterms:modified xsi:type="dcterms:W3CDTF">2024-05-03T20:06:37Z</dcterms:modified>
</cp:coreProperties>
</file>