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86" r:id="rId3"/>
  </p:sldMasterIdLst>
  <p:notesMasterIdLst>
    <p:notesMasterId r:id="rId15"/>
  </p:notesMasterIdLst>
  <p:sldIdLst>
    <p:sldId id="392" r:id="rId4"/>
    <p:sldId id="265" r:id="rId5"/>
    <p:sldId id="266" r:id="rId6"/>
    <p:sldId id="257" r:id="rId7"/>
    <p:sldId id="269" r:id="rId8"/>
    <p:sldId id="267" r:id="rId9"/>
    <p:sldId id="268" r:id="rId10"/>
    <p:sldId id="262" r:id="rId11"/>
    <p:sldId id="263" r:id="rId12"/>
    <p:sldId id="264" r:id="rId13"/>
    <p:sldId id="39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39"/>
    <p:restoredTop sz="89844"/>
  </p:normalViewPr>
  <p:slideViewPr>
    <p:cSldViewPr snapToGrid="0" snapToObjects="1">
      <p:cViewPr varScale="1">
        <p:scale>
          <a:sx n="99" d="100"/>
          <a:sy n="99" d="100"/>
        </p:scale>
        <p:origin x="223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49434-BBC2-7A4B-83C1-D67E2B3E133B}" type="datetimeFigureOut">
              <a:rPr lang="en-US" smtClean="0"/>
              <a:t>3/8/24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BE38C-182C-2149-8A25-A699AE770203}" type="slidenum">
              <a:rPr lang="en-US" smtClean="0"/>
              <a:t>‹#›</a:t>
            </a:fld>
            <a:endParaRPr lang="en-US"/>
          </a:p>
        </p:txBody>
      </p:sp>
    </p:spTree>
    <p:extLst>
      <p:ext uri="{BB962C8B-B14F-4D97-AF65-F5344CB8AC3E}">
        <p14:creationId xmlns:p14="http://schemas.microsoft.com/office/powerpoint/2010/main" val="198917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BE38C-182C-2149-8A25-A699AE770203}" type="slidenum">
              <a:rPr lang="en-US" smtClean="0"/>
              <a:t>4</a:t>
            </a:fld>
            <a:endParaRPr lang="en-US"/>
          </a:p>
        </p:txBody>
      </p:sp>
    </p:spTree>
    <p:extLst>
      <p:ext uri="{BB962C8B-B14F-4D97-AF65-F5344CB8AC3E}">
        <p14:creationId xmlns:p14="http://schemas.microsoft.com/office/powerpoint/2010/main" val="8116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ways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blessed follow God’s way. </a:t>
            </a:r>
          </a:p>
          <a:p>
            <a:pPr marL="1200150" marR="0" lvl="2" indent="-28575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  Vs. 2 says they “delight in the law of the LORD.”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they delight in the direction of the Lord.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   And they meditate on it “day and night.”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don’t simply hear it or read it, they love it.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can’t get enough of it.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embrace it and think about it.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  It consumes their thoughts both day and night.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wicked follow their own way.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they think.</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can’t help but think of Frost’s poem here.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 the speaker in Frost’s poem who justified his decision by claiming his way was “the one less traveled,” the wicked often claim non-conformity.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do what we want, go where we want, be what we want. No one will tell us how to live our lives.”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like the speaker in Frost’s poem, they are fooling themselves.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a moment of honesty, he was able to admit that both paths were worn about the same.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just so in this psalm.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wicked claim they do not need direction, but they are simply following the counsel of the wicked.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That leads them in the way of sinners.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finally it deposits them in the seat of scoffers.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are not alone.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are not as autonomous and self-governing as they think.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are simply following the path of the wicked who have gone before them.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 all non-conformists they tend to look the same.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it is amazing how many of them declare their independence from everyone while they simply follow the way of the wicked.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those are the two ways. </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pursue God’s way or we can pursue our own selfish gain. </a:t>
            </a:r>
          </a:p>
          <a:p>
            <a:endParaRPr lang="en-US" dirty="0"/>
          </a:p>
        </p:txBody>
      </p:sp>
      <p:sp>
        <p:nvSpPr>
          <p:cNvPr id="4" name="Slide Number Placeholder 3"/>
          <p:cNvSpPr>
            <a:spLocks noGrp="1"/>
          </p:cNvSpPr>
          <p:nvPr>
            <p:ph type="sldNum" sz="quarter" idx="10"/>
          </p:nvPr>
        </p:nvSpPr>
        <p:spPr/>
        <p:txBody>
          <a:bodyPr/>
          <a:lstStyle/>
          <a:p>
            <a:fld id="{6D6BE38C-182C-2149-8A25-A699AE770203}" type="slidenum">
              <a:rPr lang="en-US" smtClean="0"/>
              <a:t>8</a:t>
            </a:fld>
            <a:endParaRPr lang="en-US"/>
          </a:p>
        </p:txBody>
      </p:sp>
    </p:spTree>
    <p:extLst>
      <p:ext uri="{BB962C8B-B14F-4D97-AF65-F5344CB8AC3E}">
        <p14:creationId xmlns:p14="http://schemas.microsoft.com/office/powerpoint/2010/main" val="344240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outcomes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Unlike Frost’s speaker, we can actually look down our two paths.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walk onto our paths with eyes wide open.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see the end from the beginning.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God’s way is the way of righteousness.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vs. 6 claims, the way God knows is “the way of the righteous.”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hunger and thirst for righteousness, then go God’s way.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Vs. 3 provides a wonderful word picture for us of the outcome of the blessed man who meditates on and delights in God’s direction and law.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blessed are like trees.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not just any trees.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are trees planted by flowing streams.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are anchored next to their food source.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Even in drought, they prosper because they are so close to the water source.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yield sustaining fruit.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they become a help to others as well.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prosper.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not think this prosperity translates into living in the house on the hill.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prosperity is not about wealth and riches.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Rather, it is the peace and serenity that passes all understanding.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the joy of the Lord that knows no bounds.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the love of God that goes beyond reckoning.</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the abundant life described in Psalm 23.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want that?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what of the wicked and their way?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Where does it lead?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 to blessing.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do not have strength and stability.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They are like the chaff.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Chaff is the trash, if you will, mixed in with the grain when it is plucked.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grain is taken to the threshing floor and beaten out.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the harvester will take the mass of threshed wheat and toss it in the air.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heavy wheat falls down, but the trashy chaff is so light it is blown away by the slightest wind.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the outcome of the self-governed path of wickedness.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Finally, the psalmist ends with the plain statement, “the way of the wicked will perish”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not jump too quickly to simply saying the wicked will perish.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Rather, the way of the wicked will perish.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two paths stretch out before us.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choose the way of God, it will lead to blessing and life.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the way of the wicked perishes.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it promises great things.</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claims it will take us somewhere special, meaningful, pleasurable, but then it simply peters out in the middle of the unnavigable forest.</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ends in the bog that sucks us down to our own deaths. </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way perishes and therefore, inevitably, everyone who walks it will perish as well. </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are outcomes. </a:t>
            </a:r>
          </a:p>
          <a:p>
            <a:endParaRPr lang="en-US" dirty="0"/>
          </a:p>
        </p:txBody>
      </p:sp>
      <p:sp>
        <p:nvSpPr>
          <p:cNvPr id="4" name="Slide Number Placeholder 3"/>
          <p:cNvSpPr>
            <a:spLocks noGrp="1"/>
          </p:cNvSpPr>
          <p:nvPr>
            <p:ph type="sldNum" sz="quarter" idx="10"/>
          </p:nvPr>
        </p:nvSpPr>
        <p:spPr/>
        <p:txBody>
          <a:bodyPr/>
          <a:lstStyle/>
          <a:p>
            <a:fld id="{6D6BE38C-182C-2149-8A25-A699AE770203}" type="slidenum">
              <a:rPr lang="en-US" smtClean="0"/>
              <a:t>9</a:t>
            </a:fld>
            <a:endParaRPr lang="en-US"/>
          </a:p>
        </p:txBody>
      </p:sp>
    </p:spTree>
    <p:extLst>
      <p:ext uri="{BB962C8B-B14F-4D97-AF65-F5344CB8AC3E}">
        <p14:creationId xmlns:p14="http://schemas.microsoft.com/office/powerpoint/2010/main" val="175393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Walking the Right Way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roads diverge before you.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Which one will you walk?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Please understand, you don’t get to choose the outcomes.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only get to choose the path on which you will walk.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Sadly, far too many people think they get to choose both the path and the outcome.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think they can walk in the counsel of the wicked but then choose the outcome of the blessed.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doesn’t work that way.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only choose whose way we will walk.</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outcome is chosen for us.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how do you walk on the right way?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listen to the right counsel.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 From whom are you getting your counsel?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Is it coming from God’s direction (vs. 2) or the wicked (vs. 1)?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Is your counsel coming from television shows, movies, and the radio?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it come from modern authors who appeal to pop psychology?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it come from co-workers around the water cooler?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it come from the guys in the locker room?</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it come from the girls in the mall?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 at vs. 2 again.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that first phase that makes all the difference.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not think you can walk in the counsel of the wicked and not end up in the seat of the scoffers.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 careful, when you start to let the wicked counsel you and you start to do what they say, you will eventually stand in the way of sinners and sit in the seat of the scornful.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don’t know how many times I’ve seen this play out.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Someone listens to the guys or girls at work instead of God’s Word; then they start doing things because they think it will make them happy; then they start rebelling against God’s Word and living in sin; finally, they end up mocking those who won’t follow and support them in it.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place to stop this is the beginning.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place to change this is in the phase of counsel.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Whose counsel are you heeding?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Psalm 1 stands at the head of the trails.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at the head of The Psalms, in fact, it is at the head of all Scripture.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Will you listen to God’s counsel? Will you follow God’s direction? Will you walk God’s way? </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Or will you do something else?  </a:t>
            </a:r>
          </a:p>
          <a:p>
            <a:pPr marL="1143000" marR="0" lvl="2" indent="-228600">
              <a:lnSpc>
                <a:spcPct val="107000"/>
              </a:lnSpc>
              <a:spcBef>
                <a:spcPts val="0"/>
              </a:spcBef>
              <a:spcAft>
                <a:spcPts val="800"/>
              </a:spcAft>
              <a:buFont typeface="+mj-lt"/>
              <a:buAutoNum type="roman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Conclusion: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speaker in Frost’s poem made a startlingly honest claim when he said, “Oh, I kept the first for another day! Yet knowing how way leads on to way, I doubted if I should ever come back.”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certainly true that we can change ways at any time.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we need to be honest about this.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know some that claim they are saving God’s way for another day.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Right now they want to pursue their own ends. They want to make their money, follow their fun, pursue their pleasures. They’ll eventually come back to God.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Maybe they will. However, recognize the truth of Frost’s statement.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further down one way you go, the harder it is to get back to the trail head and take the other path.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choice is really no different.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choose today to walk a different way, that way will lead on to way, you will establish patterns and habits that will be hard to break.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will never have another day when it will be as easy as today to get on to God’s path. </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Choose the right path today. Can we help you choose?</a:t>
            </a:r>
          </a:p>
          <a:p>
            <a:endParaRPr lang="en-US" dirty="0"/>
          </a:p>
        </p:txBody>
      </p:sp>
      <p:sp>
        <p:nvSpPr>
          <p:cNvPr id="4" name="Slide Number Placeholder 3"/>
          <p:cNvSpPr>
            <a:spLocks noGrp="1"/>
          </p:cNvSpPr>
          <p:nvPr>
            <p:ph type="sldNum" sz="quarter" idx="10"/>
          </p:nvPr>
        </p:nvSpPr>
        <p:spPr/>
        <p:txBody>
          <a:bodyPr/>
          <a:lstStyle/>
          <a:p>
            <a:fld id="{6D6BE38C-182C-2149-8A25-A699AE770203}" type="slidenum">
              <a:rPr lang="en-US" smtClean="0"/>
              <a:t>10</a:t>
            </a:fld>
            <a:endParaRPr lang="en-US"/>
          </a:p>
        </p:txBody>
      </p:sp>
    </p:spTree>
    <p:extLst>
      <p:ext uri="{BB962C8B-B14F-4D97-AF65-F5344CB8AC3E}">
        <p14:creationId xmlns:p14="http://schemas.microsoft.com/office/powerpoint/2010/main" val="216385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1B8E58-6B6A-5244-9C07-C81461E97532}"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94842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B8E58-6B6A-5244-9C07-C81461E97532}"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99355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B8E58-6B6A-5244-9C07-C81461E97532}"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369037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3/8/24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3826161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2983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78487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AF598-E77B-264C-9EF2-0C120C8D4869}"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6725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AF598-E77B-264C-9EF2-0C120C8D4869}"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82426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AF598-E77B-264C-9EF2-0C120C8D4869}" type="datetimeFigureOut">
              <a:rPr lang="en-US" smtClean="0"/>
              <a:t>3/8/24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9897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AF598-E77B-264C-9EF2-0C120C8D4869}" type="datetimeFigureOut">
              <a:rPr lang="en-US" smtClean="0"/>
              <a:t>3/8/24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788170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F598-E77B-264C-9EF2-0C120C8D4869}" type="datetimeFigureOut">
              <a:rPr lang="en-US" smtClean="0"/>
              <a:t>3/8/24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40264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B8E58-6B6A-5244-9C07-C81461E97532}"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86303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779206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138042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814607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50880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B8E58-6B6A-5244-9C07-C81461E97532}"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331684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B8E58-6B6A-5244-9C07-C81461E97532}"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363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1B8E58-6B6A-5244-9C07-C81461E97532}" type="datetimeFigureOut">
              <a:rPr lang="en-US" smtClean="0"/>
              <a:t>3/8/24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42883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1B8E58-6B6A-5244-9C07-C81461E97532}" type="datetimeFigureOut">
              <a:rPr lang="en-US" smtClean="0"/>
              <a:t>3/8/24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18533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B8E58-6B6A-5244-9C07-C81461E97532}" type="datetimeFigureOut">
              <a:rPr lang="en-US" smtClean="0"/>
              <a:t>3/8/24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42917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1B8E58-6B6A-5244-9C07-C81461E97532}"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154976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1B8E58-6B6A-5244-9C07-C81461E97532}"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C1F8D-CAF5-CB4C-933C-960E32203DF5}" type="slidenum">
              <a:rPr lang="en-US" smtClean="0"/>
              <a:t>‹#›</a:t>
            </a:fld>
            <a:endParaRPr lang="en-US"/>
          </a:p>
        </p:txBody>
      </p:sp>
    </p:spTree>
    <p:extLst>
      <p:ext uri="{BB962C8B-B14F-4D97-AF65-F5344CB8AC3E}">
        <p14:creationId xmlns:p14="http://schemas.microsoft.com/office/powerpoint/2010/main" val="58399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1B8E58-6B6A-5244-9C07-C81461E97532}" type="datetimeFigureOut">
              <a:rPr lang="en-US" smtClean="0"/>
              <a:t>3/8/24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6C1F8D-CAF5-CB4C-933C-960E32203DF5}" type="slidenum">
              <a:rPr lang="en-US" smtClean="0"/>
              <a:t>‹#›</a:t>
            </a:fld>
            <a:endParaRPr lang="en-US"/>
          </a:p>
        </p:txBody>
      </p:sp>
    </p:spTree>
    <p:extLst>
      <p:ext uri="{BB962C8B-B14F-4D97-AF65-F5344CB8AC3E}">
        <p14:creationId xmlns:p14="http://schemas.microsoft.com/office/powerpoint/2010/main" val="35939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3/8/24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4005752163"/>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3/8/24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19988404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8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A07F-83B9-E247-8A31-2626DA7E7EE2}"/>
              </a:ext>
            </a:extLst>
          </p:cNvPr>
          <p:cNvSpPr>
            <a:spLocks noGrp="1"/>
          </p:cNvSpPr>
          <p:nvPr>
            <p:ph type="title"/>
          </p:nvPr>
        </p:nvSpPr>
        <p:spPr>
          <a:xfrm>
            <a:off x="1055832" y="4768329"/>
            <a:ext cx="7032337" cy="994172"/>
          </a:xfrm>
        </p:spPr>
        <p:txBody>
          <a:bodyPr>
            <a:normAutofit/>
          </a:bodyPr>
          <a:lstStyle/>
          <a:p>
            <a:pPr algn="ctr"/>
            <a:r>
              <a:rPr lang="en-US" sz="4050" b="1" u="sng" dirty="0">
                <a:latin typeface="Consolas" panose="020B0609020204030204" pitchFamily="49" charset="0"/>
                <a:cs typeface="Consolas" panose="020B0609020204030204" pitchFamily="49" charset="0"/>
              </a:rPr>
              <a:t>WALKING THE RIGHT WAY</a:t>
            </a:r>
          </a:p>
        </p:txBody>
      </p:sp>
      <p:sp>
        <p:nvSpPr>
          <p:cNvPr id="3" name="Content Placeholder 2">
            <a:extLst>
              <a:ext uri="{FF2B5EF4-FFF2-40B4-BE49-F238E27FC236}">
                <a16:creationId xmlns:a16="http://schemas.microsoft.com/office/drawing/2014/main" id="{08FA748E-8332-3045-BEA6-845DB1BF1995}"/>
              </a:ext>
            </a:extLst>
          </p:cNvPr>
          <p:cNvSpPr>
            <a:spLocks noGrp="1"/>
          </p:cNvSpPr>
          <p:nvPr>
            <p:ph idx="1"/>
          </p:nvPr>
        </p:nvSpPr>
        <p:spPr>
          <a:xfrm>
            <a:off x="142912" y="1095499"/>
            <a:ext cx="5247476" cy="3218183"/>
          </a:xfrm>
        </p:spPr>
        <p:txBody>
          <a:bodyPr>
            <a:normAutofit/>
          </a:bodyPr>
          <a:lstStyle/>
          <a:p>
            <a:r>
              <a:rPr lang="en-US" sz="2700" dirty="0"/>
              <a:t>Two roads- which one will you take?</a:t>
            </a:r>
          </a:p>
          <a:p>
            <a:pPr marL="0" indent="0">
              <a:buNone/>
            </a:pPr>
            <a:endParaRPr lang="en-US" sz="1050" dirty="0"/>
          </a:p>
          <a:p>
            <a:r>
              <a:rPr lang="en-US" sz="2700" dirty="0"/>
              <a:t>How do you walk the right way?</a:t>
            </a:r>
          </a:p>
          <a:p>
            <a:pPr lvl="1"/>
            <a:r>
              <a:rPr lang="en-US" sz="2400" dirty="0"/>
              <a:t>II Timothy 3:16-17; II Peter 1:3</a:t>
            </a:r>
          </a:p>
          <a:p>
            <a:pPr marL="0" indent="0">
              <a:buNone/>
            </a:pPr>
            <a:endParaRPr lang="en-US" sz="1050" dirty="0"/>
          </a:p>
          <a:p>
            <a:r>
              <a:rPr lang="en-US" sz="2700" dirty="0"/>
              <a:t>Are you listening to God or the wicked?</a:t>
            </a:r>
          </a:p>
          <a:p>
            <a:pPr lvl="1"/>
            <a:endParaRPr lang="en-US" dirty="0"/>
          </a:p>
        </p:txBody>
      </p:sp>
    </p:spTree>
    <p:extLst>
      <p:ext uri="{BB962C8B-B14F-4D97-AF65-F5344CB8AC3E}">
        <p14:creationId xmlns:p14="http://schemas.microsoft.com/office/powerpoint/2010/main" val="1931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742067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000" b="-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4D311F-6D51-0440-AD3F-684B3977111B}"/>
              </a:ext>
            </a:extLst>
          </p:cNvPr>
          <p:cNvSpPr>
            <a:spLocks noGrp="1"/>
          </p:cNvSpPr>
          <p:nvPr>
            <p:ph type="subTitle" idx="1"/>
          </p:nvPr>
        </p:nvSpPr>
        <p:spPr>
          <a:xfrm>
            <a:off x="93077" y="1814165"/>
            <a:ext cx="8957844" cy="4154835"/>
          </a:xfrm>
        </p:spPr>
        <p:txBody>
          <a:bodyPr lIns="0" rIns="0" numCol="2" spcCol="274320" anchor="ctr">
            <a:noAutofit/>
          </a:bodyPr>
          <a:lstStyle/>
          <a:p>
            <a:pPr algn="l">
              <a:lnSpc>
                <a:spcPts val="1395"/>
              </a:lnSpc>
              <a:spcBef>
                <a:spcPts val="0"/>
              </a:spcBef>
            </a:pPr>
            <a:r>
              <a:rPr lang="en-US" sz="2100" dirty="0"/>
              <a:t>Two roads diverged in a yellow wood,</a:t>
            </a:r>
            <a:br>
              <a:rPr lang="en-US" sz="2100" dirty="0"/>
            </a:br>
            <a:endParaRPr lang="en-US" sz="2100" dirty="0"/>
          </a:p>
          <a:p>
            <a:pPr algn="l">
              <a:lnSpc>
                <a:spcPts val="1395"/>
              </a:lnSpc>
              <a:spcBef>
                <a:spcPts val="0"/>
              </a:spcBef>
            </a:pPr>
            <a:r>
              <a:rPr lang="en-US" sz="2100" dirty="0"/>
              <a:t>And sorry I could not travel both</a:t>
            </a:r>
            <a:br>
              <a:rPr lang="en-US" sz="2100" dirty="0"/>
            </a:br>
            <a:endParaRPr lang="en-US" sz="2100" dirty="0"/>
          </a:p>
          <a:p>
            <a:pPr algn="l">
              <a:lnSpc>
                <a:spcPts val="1395"/>
              </a:lnSpc>
              <a:spcBef>
                <a:spcPts val="0"/>
              </a:spcBef>
            </a:pPr>
            <a:r>
              <a:rPr lang="en-US" sz="2100" dirty="0"/>
              <a:t>And be one traveler, long I stood</a:t>
            </a:r>
            <a:br>
              <a:rPr lang="en-US" sz="2100" dirty="0"/>
            </a:br>
            <a:endParaRPr lang="en-US" sz="2100" dirty="0"/>
          </a:p>
          <a:p>
            <a:pPr algn="l">
              <a:lnSpc>
                <a:spcPts val="1395"/>
              </a:lnSpc>
              <a:spcBef>
                <a:spcPts val="0"/>
              </a:spcBef>
            </a:pPr>
            <a:r>
              <a:rPr lang="en-US" sz="2100" dirty="0"/>
              <a:t>And looked down one as far as I could</a:t>
            </a:r>
            <a:br>
              <a:rPr lang="en-US" sz="2100" dirty="0"/>
            </a:br>
            <a:endParaRPr lang="en-US" sz="2100" dirty="0"/>
          </a:p>
          <a:p>
            <a:pPr algn="l">
              <a:lnSpc>
                <a:spcPts val="1395"/>
              </a:lnSpc>
              <a:spcBef>
                <a:spcPts val="0"/>
              </a:spcBef>
            </a:pPr>
            <a:r>
              <a:rPr lang="en-US" sz="2100" dirty="0"/>
              <a:t>To where it bent in the undergrowth;</a:t>
            </a:r>
            <a:br>
              <a:rPr lang="en-US" sz="2100" dirty="0"/>
            </a:br>
            <a:br>
              <a:rPr lang="en-US" sz="2100" dirty="0"/>
            </a:br>
            <a:endParaRPr lang="en-US" sz="2100" dirty="0"/>
          </a:p>
          <a:p>
            <a:pPr algn="l">
              <a:lnSpc>
                <a:spcPts val="1395"/>
              </a:lnSpc>
              <a:spcBef>
                <a:spcPts val="0"/>
              </a:spcBef>
            </a:pPr>
            <a:r>
              <a:rPr lang="en-US" sz="2100" dirty="0"/>
              <a:t>Then took the other, as just as fair,</a:t>
            </a:r>
            <a:br>
              <a:rPr lang="en-US" sz="2100" dirty="0"/>
            </a:br>
            <a:endParaRPr lang="en-US" sz="2100" dirty="0"/>
          </a:p>
          <a:p>
            <a:pPr algn="l">
              <a:lnSpc>
                <a:spcPts val="1395"/>
              </a:lnSpc>
              <a:spcBef>
                <a:spcPts val="0"/>
              </a:spcBef>
            </a:pPr>
            <a:r>
              <a:rPr lang="en-US" sz="2100" dirty="0"/>
              <a:t>And having perhaps the better claim,</a:t>
            </a:r>
            <a:br>
              <a:rPr lang="en-US" sz="2100" dirty="0"/>
            </a:br>
            <a:endParaRPr lang="en-US" sz="2100" dirty="0"/>
          </a:p>
          <a:p>
            <a:pPr algn="l">
              <a:lnSpc>
                <a:spcPts val="1395"/>
              </a:lnSpc>
              <a:spcBef>
                <a:spcPts val="0"/>
              </a:spcBef>
            </a:pPr>
            <a:r>
              <a:rPr lang="en-US" sz="2100" dirty="0"/>
              <a:t>Because it was grassy and wanted wear;</a:t>
            </a:r>
            <a:br>
              <a:rPr lang="en-US" sz="2100" dirty="0"/>
            </a:br>
            <a:endParaRPr lang="en-US" sz="2100" dirty="0"/>
          </a:p>
          <a:p>
            <a:pPr algn="l">
              <a:lnSpc>
                <a:spcPts val="1395"/>
              </a:lnSpc>
              <a:spcBef>
                <a:spcPts val="0"/>
              </a:spcBef>
            </a:pPr>
            <a:r>
              <a:rPr lang="en-US" sz="2100" dirty="0"/>
              <a:t>Though as for that the passing there</a:t>
            </a:r>
            <a:br>
              <a:rPr lang="en-US" sz="2100" dirty="0"/>
            </a:br>
            <a:endParaRPr lang="en-US" sz="2100" dirty="0"/>
          </a:p>
          <a:p>
            <a:pPr algn="l">
              <a:lnSpc>
                <a:spcPts val="1395"/>
              </a:lnSpc>
              <a:spcBef>
                <a:spcPts val="0"/>
              </a:spcBef>
            </a:pPr>
            <a:r>
              <a:rPr lang="en-US" sz="2100" dirty="0"/>
              <a:t>Had worn them really about the same,</a:t>
            </a:r>
            <a:br>
              <a:rPr lang="en-US" sz="2100" dirty="0"/>
            </a:br>
            <a:endParaRPr lang="en-US" sz="2100" dirty="0"/>
          </a:p>
          <a:p>
            <a:pPr algn="l">
              <a:lnSpc>
                <a:spcPts val="1395"/>
              </a:lnSpc>
              <a:spcBef>
                <a:spcPts val="0"/>
              </a:spcBef>
            </a:pPr>
            <a:endParaRPr lang="en-US" sz="2100" dirty="0"/>
          </a:p>
          <a:p>
            <a:pPr algn="l">
              <a:lnSpc>
                <a:spcPts val="1395"/>
              </a:lnSpc>
              <a:spcBef>
                <a:spcPts val="0"/>
              </a:spcBef>
            </a:pPr>
            <a:r>
              <a:rPr lang="en-US" sz="2100" dirty="0"/>
              <a:t>And both that morning equally lay</a:t>
            </a:r>
            <a:br>
              <a:rPr lang="en-US" sz="2100" dirty="0"/>
            </a:br>
            <a:endParaRPr lang="en-US" sz="2100" dirty="0"/>
          </a:p>
          <a:p>
            <a:pPr algn="l">
              <a:lnSpc>
                <a:spcPts val="1395"/>
              </a:lnSpc>
              <a:spcBef>
                <a:spcPts val="0"/>
              </a:spcBef>
            </a:pPr>
            <a:r>
              <a:rPr lang="en-US" sz="2100" dirty="0"/>
              <a:t>In leaves no step had trodden black.</a:t>
            </a:r>
            <a:br>
              <a:rPr lang="en-US" sz="2100" dirty="0"/>
            </a:br>
            <a:endParaRPr lang="en-US" sz="2100" dirty="0"/>
          </a:p>
          <a:p>
            <a:pPr algn="l">
              <a:lnSpc>
                <a:spcPts val="1395"/>
              </a:lnSpc>
              <a:spcBef>
                <a:spcPts val="0"/>
              </a:spcBef>
            </a:pPr>
            <a:r>
              <a:rPr lang="en-US" sz="2100" dirty="0"/>
              <a:t>Oh, I kept the first for another day!</a:t>
            </a:r>
            <a:br>
              <a:rPr lang="en-US" sz="2100" dirty="0"/>
            </a:br>
            <a:endParaRPr lang="en-US" sz="2100" dirty="0"/>
          </a:p>
          <a:p>
            <a:pPr algn="l">
              <a:lnSpc>
                <a:spcPts val="1395"/>
              </a:lnSpc>
              <a:spcBef>
                <a:spcPts val="0"/>
              </a:spcBef>
            </a:pPr>
            <a:r>
              <a:rPr lang="en-US" sz="2100" dirty="0"/>
              <a:t>Yet knowing how way leads on to way,</a:t>
            </a:r>
            <a:br>
              <a:rPr lang="en-US" sz="2100" dirty="0"/>
            </a:br>
            <a:endParaRPr lang="en-US" sz="2100" dirty="0"/>
          </a:p>
          <a:p>
            <a:pPr algn="l">
              <a:lnSpc>
                <a:spcPts val="1395"/>
              </a:lnSpc>
              <a:spcBef>
                <a:spcPts val="0"/>
              </a:spcBef>
            </a:pPr>
            <a:r>
              <a:rPr lang="en-US" sz="2100" dirty="0"/>
              <a:t>I doubted if I should ever come back.</a:t>
            </a:r>
            <a:br>
              <a:rPr lang="en-US" sz="2100" dirty="0"/>
            </a:br>
            <a:br>
              <a:rPr lang="en-US" sz="2100" dirty="0"/>
            </a:br>
            <a:endParaRPr lang="en-US" sz="2100" dirty="0"/>
          </a:p>
          <a:p>
            <a:pPr algn="l">
              <a:lnSpc>
                <a:spcPts val="1395"/>
              </a:lnSpc>
              <a:spcBef>
                <a:spcPts val="0"/>
              </a:spcBef>
            </a:pPr>
            <a:r>
              <a:rPr lang="en-US" sz="2100" dirty="0"/>
              <a:t>I shall be telling this with a sigh</a:t>
            </a:r>
            <a:br>
              <a:rPr lang="en-US" sz="2100" dirty="0"/>
            </a:br>
            <a:endParaRPr lang="en-US" sz="2100" dirty="0"/>
          </a:p>
          <a:p>
            <a:pPr algn="l">
              <a:lnSpc>
                <a:spcPts val="1395"/>
              </a:lnSpc>
              <a:spcBef>
                <a:spcPts val="0"/>
              </a:spcBef>
            </a:pPr>
            <a:r>
              <a:rPr lang="en-US" sz="2100" dirty="0"/>
              <a:t>Somewhere ages and ages hence:</a:t>
            </a:r>
            <a:br>
              <a:rPr lang="en-US" sz="2100" dirty="0"/>
            </a:br>
            <a:endParaRPr lang="en-US" sz="2100" dirty="0"/>
          </a:p>
          <a:p>
            <a:pPr algn="l">
              <a:lnSpc>
                <a:spcPts val="1395"/>
              </a:lnSpc>
              <a:spcBef>
                <a:spcPts val="0"/>
              </a:spcBef>
            </a:pPr>
            <a:r>
              <a:rPr lang="en-US" sz="2100" dirty="0"/>
              <a:t>Two roads diverged in a wood, and I—</a:t>
            </a:r>
            <a:br>
              <a:rPr lang="en-US" sz="2100" dirty="0"/>
            </a:br>
            <a:endParaRPr lang="en-US" sz="2100" dirty="0"/>
          </a:p>
          <a:p>
            <a:pPr algn="l">
              <a:lnSpc>
                <a:spcPts val="1395"/>
              </a:lnSpc>
              <a:spcBef>
                <a:spcPts val="0"/>
              </a:spcBef>
            </a:pPr>
            <a:r>
              <a:rPr lang="en-US" sz="2100" dirty="0"/>
              <a:t>I took the one less traveled by,</a:t>
            </a:r>
            <a:br>
              <a:rPr lang="en-US" sz="2100" dirty="0"/>
            </a:br>
            <a:endParaRPr lang="en-US" sz="2100" dirty="0"/>
          </a:p>
          <a:p>
            <a:pPr algn="l">
              <a:lnSpc>
                <a:spcPts val="1395"/>
              </a:lnSpc>
              <a:spcBef>
                <a:spcPts val="0"/>
              </a:spcBef>
            </a:pPr>
            <a:r>
              <a:rPr lang="en-US" sz="2100" dirty="0"/>
              <a:t>And that has made all the difference.</a:t>
            </a:r>
          </a:p>
          <a:p>
            <a:pPr>
              <a:lnSpc>
                <a:spcPts val="1395"/>
              </a:lnSpc>
            </a:pPr>
            <a:endParaRPr lang="en-US" dirty="0"/>
          </a:p>
        </p:txBody>
      </p:sp>
      <p:sp>
        <p:nvSpPr>
          <p:cNvPr id="4" name="TextBox 3">
            <a:extLst>
              <a:ext uri="{FF2B5EF4-FFF2-40B4-BE49-F238E27FC236}">
                <a16:creationId xmlns:a16="http://schemas.microsoft.com/office/drawing/2014/main" id="{68CB51D5-9413-9245-B4EA-0221F4A529E7}"/>
              </a:ext>
            </a:extLst>
          </p:cNvPr>
          <p:cNvSpPr txBox="1"/>
          <p:nvPr/>
        </p:nvSpPr>
        <p:spPr>
          <a:xfrm>
            <a:off x="1841769" y="612001"/>
            <a:ext cx="5460459" cy="553998"/>
          </a:xfrm>
          <a:prstGeom prst="rect">
            <a:avLst/>
          </a:prstGeom>
          <a:noFill/>
        </p:spPr>
        <p:txBody>
          <a:bodyPr wrap="square" rtlCol="0">
            <a:spAutoFit/>
          </a:bodyPr>
          <a:lstStyle/>
          <a:p>
            <a:pPr algn="ctr"/>
            <a:r>
              <a:rPr lang="en-US" sz="3000" u="sng" dirty="0"/>
              <a:t>The Road Not Taken: Robert Frost</a:t>
            </a:r>
          </a:p>
        </p:txBody>
      </p:sp>
    </p:spTree>
    <p:extLst>
      <p:ext uri="{BB962C8B-B14F-4D97-AF65-F5344CB8AC3E}">
        <p14:creationId xmlns:p14="http://schemas.microsoft.com/office/powerpoint/2010/main" val="51660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B6AD8-6016-BD42-A245-A6B320A983E1}"/>
              </a:ext>
            </a:extLst>
          </p:cNvPr>
          <p:cNvSpPr>
            <a:spLocks noGrp="1"/>
          </p:cNvSpPr>
          <p:nvPr>
            <p:ph idx="1"/>
          </p:nvPr>
        </p:nvSpPr>
        <p:spPr>
          <a:xfrm>
            <a:off x="224028" y="1460754"/>
            <a:ext cx="8695944" cy="4539996"/>
          </a:xfrm>
        </p:spPr>
        <p:txBody>
          <a:bodyPr>
            <a:normAutofit fontScale="92500" lnSpcReduction="10000"/>
          </a:bodyPr>
          <a:lstStyle/>
          <a:p>
            <a:pPr marL="0" indent="0">
              <a:buNone/>
            </a:pPr>
            <a:r>
              <a:rPr lang="en-US" sz="2625" b="1" baseline="30000" dirty="0"/>
              <a:t>1 </a:t>
            </a:r>
            <a:r>
              <a:rPr lang="en-US" sz="2625" dirty="0"/>
              <a:t>Blessed is the man who walks not in the counsel of the wicked, nor stands in the way of sinners, nor sits in the seat of scoffers; </a:t>
            </a:r>
          </a:p>
          <a:p>
            <a:pPr marL="0" indent="0">
              <a:buNone/>
            </a:pPr>
            <a:r>
              <a:rPr lang="en-US" sz="2625" b="1" baseline="30000" dirty="0"/>
              <a:t>2 </a:t>
            </a:r>
            <a:r>
              <a:rPr lang="en-US" sz="2625" dirty="0"/>
              <a:t> but his delight is in the law of the Lord, and on his law he meditates day and night. </a:t>
            </a:r>
          </a:p>
          <a:p>
            <a:pPr marL="0" indent="0">
              <a:buNone/>
            </a:pPr>
            <a:r>
              <a:rPr lang="en-US" sz="2625" b="1" baseline="30000" dirty="0"/>
              <a:t>3 </a:t>
            </a:r>
            <a:r>
              <a:rPr lang="en-US" sz="2625" dirty="0"/>
              <a:t> He is like a tree planted by streams of water that yields its fruit in its season, and its leaf does not wither. In all that he does, he prospers. </a:t>
            </a:r>
          </a:p>
          <a:p>
            <a:pPr marL="0" indent="0">
              <a:buNone/>
            </a:pPr>
            <a:r>
              <a:rPr lang="en-US" sz="2625" b="1" baseline="30000" dirty="0"/>
              <a:t>4 </a:t>
            </a:r>
            <a:r>
              <a:rPr lang="en-US" sz="2625" dirty="0"/>
              <a:t> The wicked are not so, but are like chaff that the wind drives away. </a:t>
            </a:r>
          </a:p>
          <a:p>
            <a:pPr marL="0" indent="0">
              <a:buNone/>
            </a:pPr>
            <a:r>
              <a:rPr lang="en-US" sz="2625" b="1" baseline="30000" dirty="0"/>
              <a:t>5 </a:t>
            </a:r>
            <a:r>
              <a:rPr lang="en-US" sz="2625" dirty="0"/>
              <a:t> Therefore the wicked will not stand in the judgment, nor sinners in the congregation of the righteous; </a:t>
            </a:r>
          </a:p>
          <a:p>
            <a:pPr marL="0" indent="0">
              <a:buNone/>
            </a:pPr>
            <a:r>
              <a:rPr lang="en-US" sz="2625" b="1" baseline="30000" dirty="0"/>
              <a:t>6 </a:t>
            </a:r>
            <a:r>
              <a:rPr lang="en-US" sz="2625" dirty="0"/>
              <a:t> for the Lord knows the way of the righteous, but the way of the wicked will perish. </a:t>
            </a:r>
          </a:p>
          <a:p>
            <a:pPr marL="0" indent="0">
              <a:buNone/>
            </a:pPr>
            <a:endParaRPr lang="en-US" dirty="0"/>
          </a:p>
        </p:txBody>
      </p:sp>
      <p:sp>
        <p:nvSpPr>
          <p:cNvPr id="4" name="TextBox 3">
            <a:extLst>
              <a:ext uri="{FF2B5EF4-FFF2-40B4-BE49-F238E27FC236}">
                <a16:creationId xmlns:a16="http://schemas.microsoft.com/office/drawing/2014/main" id="{4097E78B-4E87-E54C-A1C4-0D8D12442F41}"/>
              </a:ext>
            </a:extLst>
          </p:cNvPr>
          <p:cNvSpPr txBox="1"/>
          <p:nvPr/>
        </p:nvSpPr>
        <p:spPr>
          <a:xfrm>
            <a:off x="2775204" y="534084"/>
            <a:ext cx="3593592" cy="646331"/>
          </a:xfrm>
          <a:prstGeom prst="rect">
            <a:avLst/>
          </a:prstGeom>
          <a:noFill/>
        </p:spPr>
        <p:txBody>
          <a:bodyPr wrap="square" rtlCol="0">
            <a:spAutoFit/>
          </a:bodyPr>
          <a:lstStyle/>
          <a:p>
            <a:pPr algn="ctr"/>
            <a:r>
              <a:rPr lang="en-US" sz="3600" u="sng" dirty="0"/>
              <a:t>Psalm 1</a:t>
            </a:r>
          </a:p>
        </p:txBody>
      </p:sp>
    </p:spTree>
    <p:extLst>
      <p:ext uri="{BB962C8B-B14F-4D97-AF65-F5344CB8AC3E}">
        <p14:creationId xmlns:p14="http://schemas.microsoft.com/office/powerpoint/2010/main" val="241958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2452-C349-9549-9AA2-E7D384E9E559}"/>
              </a:ext>
            </a:extLst>
          </p:cNvPr>
          <p:cNvSpPr>
            <a:spLocks noGrp="1"/>
          </p:cNvSpPr>
          <p:nvPr>
            <p:ph type="title"/>
          </p:nvPr>
        </p:nvSpPr>
        <p:spPr>
          <a:xfrm>
            <a:off x="1506071" y="1030241"/>
            <a:ext cx="6104124" cy="1743215"/>
          </a:xfrm>
        </p:spPr>
        <p:txBody>
          <a:bodyPr>
            <a:normAutofit/>
          </a:bodyPr>
          <a:lstStyle/>
          <a:p>
            <a:pPr algn="ctr"/>
            <a:r>
              <a:rPr lang="en-US" sz="3600" dirty="0">
                <a:latin typeface="Consolas" panose="020B0609020204030204" pitchFamily="49" charset="0"/>
                <a:cs typeface="Consolas" panose="020B0609020204030204" pitchFamily="49" charset="0"/>
              </a:rPr>
              <a:t>Blessed Or Wicked?</a:t>
            </a:r>
            <a:br>
              <a:rPr lang="en-US" sz="3600" dirty="0">
                <a:latin typeface="Consolas" panose="020B0609020204030204" pitchFamily="49" charset="0"/>
                <a:cs typeface="Consolas" panose="020B0609020204030204" pitchFamily="49" charset="0"/>
              </a:rPr>
            </a:br>
            <a:r>
              <a:rPr lang="en-US" sz="3600" dirty="0">
                <a:latin typeface="Consolas" panose="020B0609020204030204" pitchFamily="49" charset="0"/>
                <a:cs typeface="Consolas" panose="020B0609020204030204" pitchFamily="49" charset="0"/>
              </a:rPr>
              <a:t>Psalm 1</a:t>
            </a:r>
          </a:p>
        </p:txBody>
      </p:sp>
    </p:spTree>
    <p:extLst>
      <p:ext uri="{BB962C8B-B14F-4D97-AF65-F5344CB8AC3E}">
        <p14:creationId xmlns:p14="http://schemas.microsoft.com/office/powerpoint/2010/main" val="165261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B6AD8-6016-BD42-A245-A6B320A983E1}"/>
              </a:ext>
            </a:extLst>
          </p:cNvPr>
          <p:cNvSpPr>
            <a:spLocks noGrp="1"/>
          </p:cNvSpPr>
          <p:nvPr>
            <p:ph idx="1"/>
          </p:nvPr>
        </p:nvSpPr>
        <p:spPr>
          <a:xfrm>
            <a:off x="224028" y="1460754"/>
            <a:ext cx="8695944" cy="4539996"/>
          </a:xfrm>
        </p:spPr>
        <p:txBody>
          <a:bodyPr>
            <a:normAutofit fontScale="92500" lnSpcReduction="10000"/>
          </a:bodyPr>
          <a:lstStyle/>
          <a:p>
            <a:pPr marL="0" indent="0">
              <a:buNone/>
            </a:pPr>
            <a:r>
              <a:rPr lang="en-US" sz="2625" b="1" baseline="30000" dirty="0"/>
              <a:t>1 </a:t>
            </a:r>
            <a:r>
              <a:rPr lang="en-US" sz="2625" dirty="0"/>
              <a:t>Blessed is the man who walks not in the counsel of the wicked, nor stands in the way of sinners, nor sits in the seat of scoffers; </a:t>
            </a:r>
          </a:p>
          <a:p>
            <a:pPr marL="0" indent="0">
              <a:buNone/>
            </a:pPr>
            <a:r>
              <a:rPr lang="en-US" sz="2625" b="1" baseline="30000" dirty="0"/>
              <a:t>2 </a:t>
            </a:r>
            <a:r>
              <a:rPr lang="en-US" sz="2625" dirty="0"/>
              <a:t> but his delight is in the law of the Lord, and on his law he meditates day and night. </a:t>
            </a:r>
          </a:p>
          <a:p>
            <a:pPr marL="0" indent="0">
              <a:buNone/>
            </a:pPr>
            <a:r>
              <a:rPr lang="en-US" sz="2625" b="1" baseline="30000" dirty="0"/>
              <a:t>3 </a:t>
            </a:r>
            <a:r>
              <a:rPr lang="en-US" sz="2625" dirty="0"/>
              <a:t> He is like a tree planted by streams of water that yields its fruit in its season, and its leaf does not wither. In all that he does, he prospers. </a:t>
            </a:r>
          </a:p>
          <a:p>
            <a:pPr marL="0" indent="0">
              <a:buNone/>
            </a:pPr>
            <a:r>
              <a:rPr lang="en-US" sz="2625" b="1" baseline="30000" dirty="0"/>
              <a:t>4 </a:t>
            </a:r>
            <a:r>
              <a:rPr lang="en-US" sz="2625" dirty="0"/>
              <a:t> The wicked are not so, but are like chaff that the wind drives away. </a:t>
            </a:r>
          </a:p>
          <a:p>
            <a:pPr marL="0" indent="0">
              <a:buNone/>
            </a:pPr>
            <a:r>
              <a:rPr lang="en-US" sz="2625" b="1" baseline="30000" dirty="0"/>
              <a:t>5 </a:t>
            </a:r>
            <a:r>
              <a:rPr lang="en-US" sz="2625" dirty="0"/>
              <a:t> Therefore the wicked will not stand in the judgment, nor sinners in the congregation of the righteous; </a:t>
            </a:r>
          </a:p>
          <a:p>
            <a:pPr marL="0" indent="0">
              <a:buNone/>
            </a:pPr>
            <a:r>
              <a:rPr lang="en-US" sz="2625" b="1" baseline="30000" dirty="0"/>
              <a:t>6 </a:t>
            </a:r>
            <a:r>
              <a:rPr lang="en-US" sz="2625" dirty="0"/>
              <a:t> for the Lord knows the way of the righteous, but the way of the wicked will perish. </a:t>
            </a:r>
          </a:p>
          <a:p>
            <a:pPr marL="0" indent="0">
              <a:buNone/>
            </a:pPr>
            <a:endParaRPr lang="en-US" dirty="0"/>
          </a:p>
        </p:txBody>
      </p:sp>
      <p:sp>
        <p:nvSpPr>
          <p:cNvPr id="4" name="TextBox 3">
            <a:extLst>
              <a:ext uri="{FF2B5EF4-FFF2-40B4-BE49-F238E27FC236}">
                <a16:creationId xmlns:a16="http://schemas.microsoft.com/office/drawing/2014/main" id="{4097E78B-4E87-E54C-A1C4-0D8D12442F41}"/>
              </a:ext>
            </a:extLst>
          </p:cNvPr>
          <p:cNvSpPr txBox="1"/>
          <p:nvPr/>
        </p:nvSpPr>
        <p:spPr>
          <a:xfrm>
            <a:off x="2775204" y="534084"/>
            <a:ext cx="3593592" cy="646331"/>
          </a:xfrm>
          <a:prstGeom prst="rect">
            <a:avLst/>
          </a:prstGeom>
          <a:noFill/>
        </p:spPr>
        <p:txBody>
          <a:bodyPr wrap="square" rtlCol="0">
            <a:spAutoFit/>
          </a:bodyPr>
          <a:lstStyle/>
          <a:p>
            <a:pPr algn="ctr"/>
            <a:r>
              <a:rPr lang="en-US" sz="3600" u="sng" dirty="0"/>
              <a:t>Psalm 1</a:t>
            </a:r>
          </a:p>
        </p:txBody>
      </p:sp>
    </p:spTree>
    <p:extLst>
      <p:ext uri="{BB962C8B-B14F-4D97-AF65-F5344CB8AC3E}">
        <p14:creationId xmlns:p14="http://schemas.microsoft.com/office/powerpoint/2010/main" val="176752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B6AD8-6016-BD42-A245-A6B320A983E1}"/>
              </a:ext>
            </a:extLst>
          </p:cNvPr>
          <p:cNvSpPr>
            <a:spLocks noGrp="1"/>
          </p:cNvSpPr>
          <p:nvPr>
            <p:ph idx="1"/>
          </p:nvPr>
        </p:nvSpPr>
        <p:spPr>
          <a:xfrm>
            <a:off x="224028" y="1460754"/>
            <a:ext cx="8695944" cy="4539996"/>
          </a:xfrm>
        </p:spPr>
        <p:txBody>
          <a:bodyPr>
            <a:normAutofit fontScale="92500" lnSpcReduction="10000"/>
          </a:bodyPr>
          <a:lstStyle/>
          <a:p>
            <a:pPr marL="0" indent="0">
              <a:buNone/>
            </a:pPr>
            <a:r>
              <a:rPr lang="en-US" sz="2625" b="1" baseline="30000" dirty="0"/>
              <a:t>1 </a:t>
            </a:r>
            <a:r>
              <a:rPr lang="en-US" sz="2625" dirty="0">
                <a:highlight>
                  <a:srgbClr val="FFFF00"/>
                </a:highlight>
              </a:rPr>
              <a:t>Blessed</a:t>
            </a:r>
            <a:r>
              <a:rPr lang="en-US" sz="2625" dirty="0"/>
              <a:t> is the man who walks not in the counsel of the wicked, nor stands in the way of sinners, nor sits in the seat of scoffers; </a:t>
            </a:r>
          </a:p>
          <a:p>
            <a:pPr marL="0" indent="0">
              <a:buNone/>
            </a:pPr>
            <a:r>
              <a:rPr lang="en-US" sz="2625" b="1" baseline="30000" dirty="0"/>
              <a:t>2 </a:t>
            </a:r>
            <a:r>
              <a:rPr lang="en-US" sz="2625" dirty="0"/>
              <a:t> but his delight is in the law of the Lord, and on his law he meditates day and night. </a:t>
            </a:r>
          </a:p>
          <a:p>
            <a:pPr marL="0" indent="0">
              <a:buNone/>
            </a:pPr>
            <a:r>
              <a:rPr lang="en-US" sz="2625" b="1" baseline="30000" dirty="0"/>
              <a:t>3 </a:t>
            </a:r>
            <a:r>
              <a:rPr lang="en-US" sz="2625" dirty="0"/>
              <a:t> He is like a tree planted by streams of water that yields its fruit in its season, and its leaf does not wither. In all that he does, he prospers. </a:t>
            </a:r>
          </a:p>
          <a:p>
            <a:pPr marL="0" indent="0">
              <a:buNone/>
            </a:pPr>
            <a:r>
              <a:rPr lang="en-US" sz="2625" b="1" baseline="30000" dirty="0"/>
              <a:t>4 </a:t>
            </a:r>
            <a:r>
              <a:rPr lang="en-US" sz="2625" dirty="0"/>
              <a:t> </a:t>
            </a:r>
            <a:r>
              <a:rPr lang="en-US" sz="2625" dirty="0">
                <a:highlight>
                  <a:srgbClr val="FFFF00"/>
                </a:highlight>
              </a:rPr>
              <a:t>The wicked </a:t>
            </a:r>
            <a:r>
              <a:rPr lang="en-US" sz="2625" dirty="0"/>
              <a:t>are not so, but are like chaff that the wind drives away. </a:t>
            </a:r>
          </a:p>
          <a:p>
            <a:pPr marL="0" indent="0">
              <a:buNone/>
            </a:pPr>
            <a:r>
              <a:rPr lang="en-US" sz="2625" b="1" baseline="30000" dirty="0"/>
              <a:t>5 </a:t>
            </a:r>
            <a:r>
              <a:rPr lang="en-US" sz="2625" dirty="0"/>
              <a:t> Therefore the wicked will not stand in the judgment, nor sinners in the congregation of the righteous; </a:t>
            </a:r>
          </a:p>
          <a:p>
            <a:pPr marL="0" indent="0">
              <a:buNone/>
            </a:pPr>
            <a:r>
              <a:rPr lang="en-US" sz="2625" b="1" baseline="30000" dirty="0"/>
              <a:t>6 </a:t>
            </a:r>
            <a:r>
              <a:rPr lang="en-US" sz="2625" dirty="0"/>
              <a:t> for the Lord knows the way of the righteous, but the way of the wicked will perish. </a:t>
            </a:r>
          </a:p>
          <a:p>
            <a:pPr marL="0" indent="0">
              <a:buNone/>
            </a:pPr>
            <a:endParaRPr lang="en-US" dirty="0"/>
          </a:p>
        </p:txBody>
      </p:sp>
      <p:sp>
        <p:nvSpPr>
          <p:cNvPr id="4" name="TextBox 3">
            <a:extLst>
              <a:ext uri="{FF2B5EF4-FFF2-40B4-BE49-F238E27FC236}">
                <a16:creationId xmlns:a16="http://schemas.microsoft.com/office/drawing/2014/main" id="{4097E78B-4E87-E54C-A1C4-0D8D12442F41}"/>
              </a:ext>
            </a:extLst>
          </p:cNvPr>
          <p:cNvSpPr txBox="1"/>
          <p:nvPr/>
        </p:nvSpPr>
        <p:spPr>
          <a:xfrm>
            <a:off x="2775204" y="466099"/>
            <a:ext cx="3593592" cy="646331"/>
          </a:xfrm>
          <a:prstGeom prst="rect">
            <a:avLst/>
          </a:prstGeom>
          <a:noFill/>
        </p:spPr>
        <p:txBody>
          <a:bodyPr wrap="square" rtlCol="0">
            <a:spAutoFit/>
          </a:bodyPr>
          <a:lstStyle/>
          <a:p>
            <a:pPr algn="ctr"/>
            <a:r>
              <a:rPr lang="en-US" sz="3600" u="sng" dirty="0"/>
              <a:t>Psalm 1</a:t>
            </a:r>
          </a:p>
        </p:txBody>
      </p:sp>
      <p:sp>
        <p:nvSpPr>
          <p:cNvPr id="5" name="TextBox 4">
            <a:extLst>
              <a:ext uri="{FF2B5EF4-FFF2-40B4-BE49-F238E27FC236}">
                <a16:creationId xmlns:a16="http://schemas.microsoft.com/office/drawing/2014/main" id="{94281AE8-8902-8349-B08D-BB66FB80EE9D}"/>
              </a:ext>
            </a:extLst>
          </p:cNvPr>
          <p:cNvSpPr txBox="1"/>
          <p:nvPr/>
        </p:nvSpPr>
        <p:spPr>
          <a:xfrm>
            <a:off x="112014" y="1398200"/>
            <a:ext cx="9031986" cy="3924151"/>
          </a:xfrm>
          <a:prstGeom prst="rect">
            <a:avLst/>
          </a:prstGeom>
          <a:solidFill>
            <a:schemeClr val="bg2">
              <a:lumMod val="75000"/>
            </a:schemeClr>
          </a:solidFill>
        </p:spPr>
        <p:txBody>
          <a:bodyPr wrap="square" rtlCol="0">
            <a:spAutoFit/>
          </a:bodyPr>
          <a:lstStyle/>
          <a:p>
            <a:pPr algn="ctr"/>
            <a:r>
              <a:rPr lang="en-US" sz="3300" u="sng" dirty="0">
                <a:latin typeface="Charter Roman" panose="02040503050506020203" pitchFamily="18" charset="0"/>
              </a:rPr>
              <a:t>The Blessed</a:t>
            </a:r>
          </a:p>
          <a:p>
            <a:pPr algn="ctr"/>
            <a:endParaRPr lang="en-US" sz="1800" u="sng" dirty="0">
              <a:latin typeface="Charter Roman" panose="02040503050506020203" pitchFamily="18" charset="0"/>
            </a:endParaRPr>
          </a:p>
          <a:p>
            <a:pPr marL="342900" indent="-342900">
              <a:buFont typeface="Arial" panose="020B0604020202020204" pitchFamily="34" charset="0"/>
              <a:buChar char="•"/>
            </a:pPr>
            <a:r>
              <a:rPr lang="en-US" sz="3300" dirty="0">
                <a:latin typeface="Charter Roman" panose="02040503050506020203" pitchFamily="18" charset="0"/>
              </a:rPr>
              <a:t>Some believe it is better translated as “the happy”</a:t>
            </a:r>
          </a:p>
          <a:p>
            <a:pPr marL="342900" indent="-342900">
              <a:buFont typeface="Arial" panose="020B0604020202020204" pitchFamily="34" charset="0"/>
              <a:buChar char="•"/>
            </a:pPr>
            <a:r>
              <a:rPr lang="en-US" sz="3300" dirty="0">
                <a:latin typeface="Charter Roman" panose="02040503050506020203" pitchFamily="18" charset="0"/>
              </a:rPr>
              <a:t>Happiness implies chance happenings</a:t>
            </a:r>
          </a:p>
          <a:p>
            <a:pPr marL="342900" indent="-342900">
              <a:buFont typeface="Arial" panose="020B0604020202020204" pitchFamily="34" charset="0"/>
              <a:buChar char="•"/>
            </a:pPr>
            <a:r>
              <a:rPr lang="en-US" sz="3300" dirty="0">
                <a:latin typeface="Charter Roman" panose="02040503050506020203" pitchFamily="18" charset="0"/>
              </a:rPr>
              <a:t>This psalm is not about happiness- it is about being blessed</a:t>
            </a:r>
          </a:p>
          <a:p>
            <a:pPr marL="342900" indent="-342900">
              <a:buFont typeface="Arial" panose="020B0604020202020204" pitchFamily="34" charset="0"/>
              <a:buChar char="•"/>
            </a:pPr>
            <a:r>
              <a:rPr lang="en-US" sz="3300" dirty="0">
                <a:latin typeface="Charter Roman" panose="02040503050506020203" pitchFamily="18" charset="0"/>
              </a:rPr>
              <a:t>This blessedness comes from God</a:t>
            </a:r>
          </a:p>
        </p:txBody>
      </p:sp>
    </p:spTree>
    <p:extLst>
      <p:ext uri="{BB962C8B-B14F-4D97-AF65-F5344CB8AC3E}">
        <p14:creationId xmlns:p14="http://schemas.microsoft.com/office/powerpoint/2010/main" val="6856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B6AD8-6016-BD42-A245-A6B320A983E1}"/>
              </a:ext>
            </a:extLst>
          </p:cNvPr>
          <p:cNvSpPr>
            <a:spLocks noGrp="1"/>
          </p:cNvSpPr>
          <p:nvPr>
            <p:ph idx="1"/>
          </p:nvPr>
        </p:nvSpPr>
        <p:spPr>
          <a:xfrm>
            <a:off x="224028" y="1460754"/>
            <a:ext cx="8695944" cy="4539996"/>
          </a:xfrm>
        </p:spPr>
        <p:txBody>
          <a:bodyPr>
            <a:normAutofit fontScale="92500" lnSpcReduction="10000"/>
          </a:bodyPr>
          <a:lstStyle/>
          <a:p>
            <a:pPr marL="0" indent="0">
              <a:buNone/>
            </a:pPr>
            <a:r>
              <a:rPr lang="en-US" sz="2625" b="1" baseline="30000" dirty="0"/>
              <a:t>1 </a:t>
            </a:r>
            <a:r>
              <a:rPr lang="en-US" sz="2625" dirty="0">
                <a:highlight>
                  <a:srgbClr val="FFFF00"/>
                </a:highlight>
              </a:rPr>
              <a:t>Blessed</a:t>
            </a:r>
            <a:r>
              <a:rPr lang="en-US" sz="2625" dirty="0"/>
              <a:t> is the man who walks not in the counsel of the wicked, nor stands in the way of sinners, nor sits in the seat of scoffers; </a:t>
            </a:r>
          </a:p>
          <a:p>
            <a:pPr marL="0" indent="0">
              <a:buNone/>
            </a:pPr>
            <a:r>
              <a:rPr lang="en-US" sz="2625" b="1" baseline="30000" dirty="0"/>
              <a:t>2 </a:t>
            </a:r>
            <a:r>
              <a:rPr lang="en-US" sz="2625" dirty="0"/>
              <a:t> but his delight is in the law of the Lord, and on his law he meditates day and night. </a:t>
            </a:r>
          </a:p>
          <a:p>
            <a:pPr marL="0" indent="0">
              <a:buNone/>
            </a:pPr>
            <a:r>
              <a:rPr lang="en-US" sz="2625" b="1" baseline="30000" dirty="0"/>
              <a:t>3 </a:t>
            </a:r>
            <a:r>
              <a:rPr lang="en-US" sz="2625" dirty="0"/>
              <a:t> He is like a tree planted by streams of water that yields its fruit in its season, and its leaf does not wither. In all that he does, he prospers. </a:t>
            </a:r>
          </a:p>
          <a:p>
            <a:pPr marL="0" indent="0">
              <a:buNone/>
            </a:pPr>
            <a:r>
              <a:rPr lang="en-US" sz="2625" b="1" baseline="30000" dirty="0"/>
              <a:t>4 </a:t>
            </a:r>
            <a:r>
              <a:rPr lang="en-US" sz="2625" dirty="0"/>
              <a:t> </a:t>
            </a:r>
            <a:r>
              <a:rPr lang="en-US" sz="2625" dirty="0">
                <a:highlight>
                  <a:srgbClr val="FFFF00"/>
                </a:highlight>
              </a:rPr>
              <a:t>The wicked </a:t>
            </a:r>
            <a:r>
              <a:rPr lang="en-US" sz="2625" dirty="0"/>
              <a:t>are not so, but are like chaff that the wind drives away. </a:t>
            </a:r>
          </a:p>
          <a:p>
            <a:pPr marL="0" indent="0">
              <a:buNone/>
            </a:pPr>
            <a:r>
              <a:rPr lang="en-US" sz="2625" b="1" baseline="30000" dirty="0"/>
              <a:t>5 </a:t>
            </a:r>
            <a:r>
              <a:rPr lang="en-US" sz="2625" dirty="0"/>
              <a:t> Therefore the wicked will not stand in the judgment, nor sinners in the congregation of the righteous; </a:t>
            </a:r>
          </a:p>
          <a:p>
            <a:pPr marL="0" indent="0">
              <a:buNone/>
            </a:pPr>
            <a:r>
              <a:rPr lang="en-US" sz="2625" b="1" baseline="30000" dirty="0"/>
              <a:t>6 </a:t>
            </a:r>
            <a:r>
              <a:rPr lang="en-US" sz="2625" dirty="0"/>
              <a:t> for the Lord knows the way of the righteous, but the way of the wicked will perish. </a:t>
            </a:r>
          </a:p>
          <a:p>
            <a:pPr marL="0" indent="0">
              <a:buNone/>
            </a:pPr>
            <a:endParaRPr lang="en-US" dirty="0"/>
          </a:p>
        </p:txBody>
      </p:sp>
      <p:sp>
        <p:nvSpPr>
          <p:cNvPr id="4" name="TextBox 3">
            <a:extLst>
              <a:ext uri="{FF2B5EF4-FFF2-40B4-BE49-F238E27FC236}">
                <a16:creationId xmlns:a16="http://schemas.microsoft.com/office/drawing/2014/main" id="{4097E78B-4E87-E54C-A1C4-0D8D12442F41}"/>
              </a:ext>
            </a:extLst>
          </p:cNvPr>
          <p:cNvSpPr txBox="1"/>
          <p:nvPr/>
        </p:nvSpPr>
        <p:spPr>
          <a:xfrm>
            <a:off x="2775204" y="470363"/>
            <a:ext cx="3593592" cy="646331"/>
          </a:xfrm>
          <a:prstGeom prst="rect">
            <a:avLst/>
          </a:prstGeom>
          <a:noFill/>
        </p:spPr>
        <p:txBody>
          <a:bodyPr wrap="square" rtlCol="0">
            <a:spAutoFit/>
          </a:bodyPr>
          <a:lstStyle/>
          <a:p>
            <a:pPr algn="ctr"/>
            <a:r>
              <a:rPr lang="en-US" sz="3600" u="sng" dirty="0"/>
              <a:t>Psalm 1</a:t>
            </a:r>
          </a:p>
        </p:txBody>
      </p:sp>
      <p:sp>
        <p:nvSpPr>
          <p:cNvPr id="5" name="TextBox 4">
            <a:extLst>
              <a:ext uri="{FF2B5EF4-FFF2-40B4-BE49-F238E27FC236}">
                <a16:creationId xmlns:a16="http://schemas.microsoft.com/office/drawing/2014/main" id="{94281AE8-8902-8349-B08D-BB66FB80EE9D}"/>
              </a:ext>
            </a:extLst>
          </p:cNvPr>
          <p:cNvSpPr txBox="1"/>
          <p:nvPr/>
        </p:nvSpPr>
        <p:spPr>
          <a:xfrm>
            <a:off x="18860" y="1713670"/>
            <a:ext cx="9106281" cy="2885405"/>
          </a:xfrm>
          <a:prstGeom prst="rect">
            <a:avLst/>
          </a:prstGeom>
          <a:solidFill>
            <a:schemeClr val="bg2">
              <a:lumMod val="75000"/>
            </a:schemeClr>
          </a:solidFill>
        </p:spPr>
        <p:txBody>
          <a:bodyPr wrap="square" rtlCol="0">
            <a:spAutoFit/>
          </a:bodyPr>
          <a:lstStyle/>
          <a:p>
            <a:pPr algn="ctr"/>
            <a:r>
              <a:rPr lang="en-US" sz="3300" u="sng" dirty="0">
                <a:latin typeface="Charter Roman" panose="02040503050506020203" pitchFamily="18" charset="0"/>
              </a:rPr>
              <a:t>The Wicked</a:t>
            </a:r>
          </a:p>
          <a:p>
            <a:pPr algn="ctr"/>
            <a:endParaRPr lang="en-US" sz="1800" u="sng" dirty="0">
              <a:latin typeface="Charter Roman" panose="02040503050506020203" pitchFamily="18" charset="0"/>
            </a:endParaRPr>
          </a:p>
          <a:p>
            <a:pPr marL="214313" indent="-214313">
              <a:buFont typeface="Arial" panose="020B0604020202020204" pitchFamily="34" charset="0"/>
              <a:buChar char="•"/>
            </a:pPr>
            <a:r>
              <a:rPr lang="en-US" sz="3300" dirty="0">
                <a:latin typeface="Charter Roman" panose="02040503050506020203" pitchFamily="18" charset="0"/>
              </a:rPr>
              <a:t>“Sinners and Scoffers”</a:t>
            </a:r>
          </a:p>
          <a:p>
            <a:pPr marL="214313" indent="-214313">
              <a:buFont typeface="Arial" panose="020B0604020202020204" pitchFamily="34" charset="0"/>
              <a:buChar char="•"/>
            </a:pPr>
            <a:r>
              <a:rPr lang="en-US" sz="3300" dirty="0">
                <a:latin typeface="Charter Roman" panose="02040503050506020203" pitchFamily="18" charset="0"/>
              </a:rPr>
              <a:t>Those who “do not know God”</a:t>
            </a:r>
          </a:p>
          <a:p>
            <a:pPr marL="214313" indent="-214313">
              <a:buFont typeface="Arial" panose="020B0604020202020204" pitchFamily="34" charset="0"/>
              <a:buChar char="•"/>
            </a:pPr>
            <a:r>
              <a:rPr lang="en-US" sz="3300" dirty="0">
                <a:latin typeface="Charter Roman" panose="02040503050506020203" pitchFamily="18" charset="0"/>
              </a:rPr>
              <a:t>The wicked are those who refuse to walk God’s way!</a:t>
            </a:r>
          </a:p>
        </p:txBody>
      </p:sp>
    </p:spTree>
    <p:extLst>
      <p:ext uri="{BB962C8B-B14F-4D97-AF65-F5344CB8AC3E}">
        <p14:creationId xmlns:p14="http://schemas.microsoft.com/office/powerpoint/2010/main" val="19423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0B145B-B061-EB42-89BF-1B12113E15CE}"/>
              </a:ext>
            </a:extLst>
          </p:cNvPr>
          <p:cNvSpPr>
            <a:spLocks noGrp="1"/>
          </p:cNvSpPr>
          <p:nvPr>
            <p:ph idx="1"/>
          </p:nvPr>
        </p:nvSpPr>
        <p:spPr>
          <a:xfrm>
            <a:off x="6373231" y="1186231"/>
            <a:ext cx="2478161" cy="4032707"/>
          </a:xfrm>
        </p:spPr>
        <p:txBody>
          <a:bodyPr>
            <a:noAutofit/>
          </a:bodyPr>
          <a:lstStyle/>
          <a:p>
            <a:r>
              <a:rPr lang="en-US" sz="2400" dirty="0">
                <a:latin typeface="Charter Roman" panose="02040503050506020203" pitchFamily="18" charset="0"/>
                <a:cs typeface="Consolas" panose="020B0609020204030204" pitchFamily="49" charset="0"/>
              </a:rPr>
              <a:t>Psalm 1:2</a:t>
            </a:r>
          </a:p>
          <a:p>
            <a:pPr marL="0" indent="0">
              <a:buNone/>
            </a:pPr>
            <a:endParaRPr lang="en-US" sz="2400" dirty="0">
              <a:latin typeface="Charter Roman" panose="02040503050506020203" pitchFamily="18" charset="0"/>
              <a:cs typeface="Consolas" panose="020B0609020204030204" pitchFamily="49" charset="0"/>
            </a:endParaRPr>
          </a:p>
          <a:p>
            <a:r>
              <a:rPr lang="en-US" sz="2400" dirty="0">
                <a:latin typeface="Charter Roman" panose="02040503050506020203" pitchFamily="18" charset="0"/>
                <a:cs typeface="Consolas" panose="020B0609020204030204" pitchFamily="49" charset="0"/>
              </a:rPr>
              <a:t>Psalm 19:7-11</a:t>
            </a:r>
          </a:p>
          <a:p>
            <a:pPr marL="0" indent="0">
              <a:buNone/>
            </a:pPr>
            <a:endParaRPr lang="en-US" sz="2400" dirty="0">
              <a:latin typeface="Charter Roman" panose="02040503050506020203" pitchFamily="18" charset="0"/>
              <a:cs typeface="Consolas" panose="020B0609020204030204" pitchFamily="49" charset="0"/>
            </a:endParaRPr>
          </a:p>
          <a:p>
            <a:r>
              <a:rPr lang="en-US" sz="2400" dirty="0">
                <a:latin typeface="Charter Roman" panose="02040503050506020203" pitchFamily="18" charset="0"/>
                <a:cs typeface="Consolas" panose="020B0609020204030204" pitchFamily="49" charset="0"/>
              </a:rPr>
              <a:t>Psalm 112:1</a:t>
            </a:r>
          </a:p>
          <a:p>
            <a:pPr marL="0" indent="0">
              <a:buNone/>
            </a:pPr>
            <a:endParaRPr lang="en-US" sz="2400" dirty="0">
              <a:latin typeface="Charter Roman" panose="02040503050506020203" pitchFamily="18" charset="0"/>
              <a:cs typeface="Consolas" panose="020B0609020204030204" pitchFamily="49" charset="0"/>
            </a:endParaRPr>
          </a:p>
          <a:p>
            <a:r>
              <a:rPr lang="en-US" sz="2400" dirty="0">
                <a:latin typeface="Charter Roman" panose="02040503050506020203" pitchFamily="18" charset="0"/>
                <a:cs typeface="Consolas" panose="020B0609020204030204" pitchFamily="49" charset="0"/>
              </a:rPr>
              <a:t>Psalm 119:35, 47, 92</a:t>
            </a:r>
          </a:p>
          <a:p>
            <a:pPr marL="0" indent="0">
              <a:buNone/>
            </a:pPr>
            <a:endParaRPr lang="en-US" sz="2400" dirty="0">
              <a:latin typeface="Charter Roman" panose="02040503050506020203" pitchFamily="18" charset="0"/>
              <a:cs typeface="Consolas" panose="020B0609020204030204" pitchFamily="49" charset="0"/>
            </a:endParaRPr>
          </a:p>
        </p:txBody>
      </p:sp>
      <p:sp>
        <p:nvSpPr>
          <p:cNvPr id="5" name="TextBox 4">
            <a:extLst>
              <a:ext uri="{FF2B5EF4-FFF2-40B4-BE49-F238E27FC236}">
                <a16:creationId xmlns:a16="http://schemas.microsoft.com/office/drawing/2014/main" id="{5EE98972-59B0-684E-BB16-C8F8FA5839E3}"/>
              </a:ext>
            </a:extLst>
          </p:cNvPr>
          <p:cNvSpPr txBox="1"/>
          <p:nvPr/>
        </p:nvSpPr>
        <p:spPr>
          <a:xfrm>
            <a:off x="292608" y="993718"/>
            <a:ext cx="2480241" cy="4870564"/>
          </a:xfrm>
          <a:prstGeom prst="rect">
            <a:avLst/>
          </a:prstGeom>
          <a:noFill/>
        </p:spPr>
        <p:txBody>
          <a:bodyPr wrap="square" rtlCol="0">
            <a:spAutoFit/>
          </a:bodyPr>
          <a:lstStyle/>
          <a:p>
            <a:pPr marL="214313" indent="-214313">
              <a:buFont typeface="Arial" panose="020B0604020202020204" pitchFamily="34" charset="0"/>
              <a:buChar char="•"/>
            </a:pPr>
            <a:r>
              <a:rPr lang="en-US" sz="2400" dirty="0">
                <a:latin typeface="Charter Roman" panose="02040503050506020203" pitchFamily="18" charset="0"/>
                <a:cs typeface="Consolas" panose="020B0609020204030204" pitchFamily="49" charset="0"/>
              </a:rPr>
              <a:t>The wicked follow their own way, so they think</a:t>
            </a:r>
          </a:p>
          <a:p>
            <a:endParaRPr lang="en-US" sz="2400" dirty="0">
              <a:latin typeface="Charter Roman" panose="02040503050506020203" pitchFamily="18" charset="0"/>
              <a:cs typeface="Consolas" panose="020B0609020204030204" pitchFamily="49" charset="0"/>
            </a:endParaRPr>
          </a:p>
          <a:p>
            <a:pPr marL="214313" indent="-214313">
              <a:buFont typeface="Arial" panose="020B0604020202020204" pitchFamily="34" charset="0"/>
              <a:buChar char="•"/>
            </a:pPr>
            <a:r>
              <a:rPr lang="en-US" sz="2400" dirty="0">
                <a:latin typeface="Charter Roman" panose="02040503050506020203" pitchFamily="18" charset="0"/>
                <a:cs typeface="Consolas" panose="020B0609020204030204" pitchFamily="49" charset="0"/>
              </a:rPr>
              <a:t>Wicked follow wicked</a:t>
            </a:r>
          </a:p>
          <a:p>
            <a:endParaRPr lang="en-US" sz="2400" dirty="0">
              <a:latin typeface="Charter Roman" panose="02040503050506020203" pitchFamily="18" charset="0"/>
              <a:cs typeface="Consolas" panose="020B0609020204030204" pitchFamily="49" charset="0"/>
            </a:endParaRPr>
          </a:p>
          <a:p>
            <a:pPr marL="214313" indent="-214313">
              <a:buFont typeface="Arial" panose="020B0604020202020204" pitchFamily="34" charset="0"/>
              <a:buChar char="•"/>
            </a:pPr>
            <a:r>
              <a:rPr lang="en-US" sz="2400" dirty="0">
                <a:latin typeface="Charter Roman" panose="02040503050506020203" pitchFamily="18" charset="0"/>
                <a:cs typeface="Consolas" panose="020B0609020204030204" pitchFamily="49" charset="0"/>
              </a:rPr>
              <a:t>Leads them in the way of sinners and sits in the seat of scoffers</a:t>
            </a:r>
          </a:p>
        </p:txBody>
      </p:sp>
      <p:pic>
        <p:nvPicPr>
          <p:cNvPr id="1026" name="Picture 2" descr="Image result for righteousness or wickedness sign">
            <a:extLst>
              <a:ext uri="{FF2B5EF4-FFF2-40B4-BE49-F238E27FC236}">
                <a16:creationId xmlns:a16="http://schemas.microsoft.com/office/drawing/2014/main" id="{B34DB450-14F3-7544-AE59-6C3C4C875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59" y="1186231"/>
            <a:ext cx="2809562" cy="460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circle(in)">
                                      <p:cBhvr>
                                        <p:cTn id="31" dur="20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circle(in)">
                                      <p:cBhvr>
                                        <p:cTn id="36" dur="20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circle(in)">
                                      <p:cBhvr>
                                        <p:cTn id="4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074" name="Picture 2" descr="Image result for two outcomes">
            <a:extLst>
              <a:ext uri="{FF2B5EF4-FFF2-40B4-BE49-F238E27FC236}">
                <a16:creationId xmlns:a16="http://schemas.microsoft.com/office/drawing/2014/main" id="{11791382-7B5D-5A46-975B-E7813269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987407-E688-A44A-B263-6A3730CA2443}"/>
              </a:ext>
            </a:extLst>
          </p:cNvPr>
          <p:cNvSpPr>
            <a:spLocks noGrp="1"/>
          </p:cNvSpPr>
          <p:nvPr>
            <p:ph type="title"/>
          </p:nvPr>
        </p:nvSpPr>
        <p:spPr>
          <a:xfrm>
            <a:off x="228720" y="399372"/>
            <a:ext cx="5257679" cy="994172"/>
          </a:xfrm>
        </p:spPr>
        <p:txBody>
          <a:bodyPr>
            <a:normAutofit/>
          </a:bodyPr>
          <a:lstStyle/>
          <a:p>
            <a:pPr algn="ctr"/>
            <a:r>
              <a:rPr lang="en-US" sz="4950" u="sng" dirty="0">
                <a:latin typeface="Consolas" panose="020B0609020204030204" pitchFamily="49" charset="0"/>
                <a:cs typeface="Consolas" panose="020B0609020204030204" pitchFamily="49" charset="0"/>
              </a:rPr>
              <a:t>TWO OUTCOMES</a:t>
            </a:r>
          </a:p>
        </p:txBody>
      </p:sp>
      <p:sp>
        <p:nvSpPr>
          <p:cNvPr id="3" name="Content Placeholder 2">
            <a:extLst>
              <a:ext uri="{FF2B5EF4-FFF2-40B4-BE49-F238E27FC236}">
                <a16:creationId xmlns:a16="http://schemas.microsoft.com/office/drawing/2014/main" id="{65B85034-4A66-884E-A829-9AD1B822B776}"/>
              </a:ext>
            </a:extLst>
          </p:cNvPr>
          <p:cNvSpPr>
            <a:spLocks noGrp="1"/>
          </p:cNvSpPr>
          <p:nvPr>
            <p:ph idx="1"/>
          </p:nvPr>
        </p:nvSpPr>
        <p:spPr>
          <a:xfrm>
            <a:off x="228721" y="1530728"/>
            <a:ext cx="5257679" cy="4927900"/>
          </a:xfrm>
        </p:spPr>
        <p:txBody>
          <a:bodyPr>
            <a:normAutofit/>
          </a:bodyPr>
          <a:lstStyle/>
          <a:p>
            <a:r>
              <a:rPr lang="en-US" sz="3600" dirty="0">
                <a:latin typeface="Charter Roman" panose="02040503050506020203" pitchFamily="18" charset="0"/>
              </a:rPr>
              <a:t>We can look down both paths</a:t>
            </a:r>
          </a:p>
          <a:p>
            <a:r>
              <a:rPr lang="en-US" sz="3600" dirty="0">
                <a:latin typeface="Charter Roman" panose="02040503050506020203" pitchFamily="18" charset="0"/>
              </a:rPr>
              <a:t>God’s way is righteousness- vs. 6 </a:t>
            </a:r>
          </a:p>
          <a:p>
            <a:pPr lvl="1"/>
            <a:r>
              <a:rPr lang="en-US" sz="3600" dirty="0">
                <a:latin typeface="Charter Roman" panose="02040503050506020203" pitchFamily="18" charset="0"/>
              </a:rPr>
              <a:t>Explained in vs. 3</a:t>
            </a:r>
          </a:p>
          <a:p>
            <a:r>
              <a:rPr lang="en-US" sz="3600" dirty="0">
                <a:latin typeface="Charter Roman" panose="02040503050506020203" pitchFamily="18" charset="0"/>
              </a:rPr>
              <a:t>The way of the wicked will perish</a:t>
            </a:r>
          </a:p>
          <a:p>
            <a:pPr lvl="1"/>
            <a:r>
              <a:rPr lang="en-US" sz="3600" dirty="0">
                <a:latin typeface="Charter Roman" panose="02040503050506020203" pitchFamily="18" charset="0"/>
              </a:rPr>
              <a:t>Explained in vs. 4</a:t>
            </a:r>
          </a:p>
          <a:p>
            <a:endParaRPr lang="en-US" sz="2700" dirty="0">
              <a:latin typeface="Charter Roman" panose="02040503050506020203" pitchFamily="18" charset="0"/>
            </a:endParaRPr>
          </a:p>
          <a:p>
            <a:endParaRPr lang="en-US" sz="2700" dirty="0">
              <a:latin typeface="Charter Roman" panose="02040503050506020203" pitchFamily="18" charset="0"/>
            </a:endParaRPr>
          </a:p>
        </p:txBody>
      </p:sp>
    </p:spTree>
    <p:extLst>
      <p:ext uri="{BB962C8B-B14F-4D97-AF65-F5344CB8AC3E}">
        <p14:creationId xmlns:p14="http://schemas.microsoft.com/office/powerpoint/2010/main" val="21072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2451</Words>
  <Application>Microsoft Macintosh PowerPoint</Application>
  <PresentationFormat>On-screen Show (4:3)</PresentationFormat>
  <Paragraphs>207</Paragraphs>
  <Slides>11</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Charter Roman</vt:lpstr>
      <vt:lpstr>Consolas</vt:lpstr>
      <vt:lpstr>Office Theme</vt:lpstr>
      <vt:lpstr>1_Office Theme</vt:lpstr>
      <vt:lpstr>2_Office Theme</vt:lpstr>
      <vt:lpstr>PowerPoint Presentation</vt:lpstr>
      <vt:lpstr>PowerPoint Presentation</vt:lpstr>
      <vt:lpstr>PowerPoint Presentation</vt:lpstr>
      <vt:lpstr>Blessed Or Wicked? Psalm 1</vt:lpstr>
      <vt:lpstr>PowerPoint Presentation</vt:lpstr>
      <vt:lpstr>PowerPoint Presentation</vt:lpstr>
      <vt:lpstr>PowerPoint Presentation</vt:lpstr>
      <vt:lpstr>PowerPoint Presentation</vt:lpstr>
      <vt:lpstr>TWO OUTCOMES</vt:lpstr>
      <vt:lpstr>WALKING THE RIGHT 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Aric Russell</dc:creator>
  <cp:lastModifiedBy>Aric Russell</cp:lastModifiedBy>
  <cp:revision>37</cp:revision>
  <dcterms:created xsi:type="dcterms:W3CDTF">2018-07-27T14:48:43Z</dcterms:created>
  <dcterms:modified xsi:type="dcterms:W3CDTF">2024-03-08T17:29:57Z</dcterms:modified>
</cp:coreProperties>
</file>