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373" r:id="rId2"/>
    <p:sldId id="371" r:id="rId3"/>
    <p:sldId id="362" r:id="rId4"/>
    <p:sldId id="363" r:id="rId5"/>
    <p:sldId id="364" r:id="rId6"/>
    <p:sldId id="365" r:id="rId7"/>
    <p:sldId id="366" r:id="rId8"/>
    <p:sldId id="368" r:id="rId9"/>
    <p:sldId id="369" r:id="rId10"/>
    <p:sldId id="370" r:id="rId11"/>
    <p:sldId id="3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1C475-F342-4767-BE50-3973421588BF}" v="103" dt="2022-09-27T13:58:16.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08" y="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90D18-0A22-478A-AD45-FAE41B5C2C54}" type="datetimeFigureOut">
              <a:rPr lang="en-US" smtClean="0"/>
              <a:t>9/27/2022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E98CA-87F7-4B71-8AC5-553562E0FD53}" type="slidenum">
              <a:rPr lang="en-US" smtClean="0"/>
              <a:t>‹#›</a:t>
            </a:fld>
            <a:endParaRPr lang="en-US"/>
          </a:p>
        </p:txBody>
      </p:sp>
    </p:spTree>
    <p:extLst>
      <p:ext uri="{BB962C8B-B14F-4D97-AF65-F5344CB8AC3E}">
        <p14:creationId xmlns:p14="http://schemas.microsoft.com/office/powerpoint/2010/main" val="17066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E98CA-87F7-4B71-8AC5-553562E0FD53}" type="slidenum">
              <a:rPr lang="en-US" smtClean="0"/>
              <a:t>7</a:t>
            </a:fld>
            <a:endParaRPr lang="en-US"/>
          </a:p>
        </p:txBody>
      </p:sp>
    </p:spTree>
    <p:extLst>
      <p:ext uri="{BB962C8B-B14F-4D97-AF65-F5344CB8AC3E}">
        <p14:creationId xmlns:p14="http://schemas.microsoft.com/office/powerpoint/2010/main" val="335571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2112-401B-7EB2-CD4E-F27FFA0CC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7DD8177-0BDD-C1ED-BB2E-87A9F4E624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E15E4C-8504-A1F7-885D-17304D596624}"/>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6094633A-766D-3E4D-F132-BC9E3450C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180E6-EB35-1169-1EF9-EF9A48950516}"/>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22725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76C0-7761-7F59-F078-76F71C71E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B01C09-1C47-CFE3-1393-6372BEC3F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5DED-A859-88AF-2361-93ECAEEF253A}"/>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C5514FC0-3D28-7F71-CC6E-6BB9FD84C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A66BD-035D-D8A3-7CA2-498B1D49C62E}"/>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10225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89F02-9C64-89F9-E2D2-63FA6C2E73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D3C2EE-094B-431D-0ECF-A7875BFA66E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F31ED-050A-688F-3811-A4285E7E00D6}"/>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DB5BFB69-AB67-B168-4C1D-4438F6CB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E0B7A-8F22-4F16-2C5E-93C4EE4B6217}"/>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30988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30F2-FAE6-0774-1D92-DFBD4671B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BB0AE-53C7-FDEF-AC1F-F79814A6BF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DFC9B-53E8-D6EE-5CBA-B3F772C07DA9}"/>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57822F66-9085-18B8-A11E-ED41B93D2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C0CD1-70BF-40F5-38B0-6A0028F7A9B9}"/>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256645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0489-061F-CB82-44B4-F3819D0B6E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69D2F7-6524-B112-3A62-2DB5E6E747E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68092-B844-5FC6-ABE0-71C2C755F166}"/>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1BD75794-A635-80AC-0348-66F66333D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FD9C3-A887-8534-E9E8-8610E7A56A24}"/>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28678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5C7F-96E2-E97C-AE48-AB2E7AD10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25416-AE46-1187-235D-5F81D5D0D9A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0F6894-BFDF-6B07-0540-B2F2AE4D570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90FE18-902B-8853-3EBB-179CFC0C89A8}"/>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6" name="Footer Placeholder 5">
            <a:extLst>
              <a:ext uri="{FF2B5EF4-FFF2-40B4-BE49-F238E27FC236}">
                <a16:creationId xmlns:a16="http://schemas.microsoft.com/office/drawing/2014/main" id="{9FBDB368-3DB8-81AE-FFCA-CAE7A20AD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7B2C1-F374-4F8C-ED69-BAF89E66CC75}"/>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20807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F781-7618-6B5B-F863-B19A8D096D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C7BAA-3292-7991-5ABE-B5230E6158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166CE-483A-33F8-EB84-6B0CA321209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C51D91-8753-E101-9161-1A819D25722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4F187-D57C-1DC2-D283-4CD10085AFA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D912F-8331-D5E9-D986-CE8D2AF4A7E0}"/>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8" name="Footer Placeholder 7">
            <a:extLst>
              <a:ext uri="{FF2B5EF4-FFF2-40B4-BE49-F238E27FC236}">
                <a16:creationId xmlns:a16="http://schemas.microsoft.com/office/drawing/2014/main" id="{BD3A9D7A-4A67-93C3-749C-C7D1CF245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2BE0D-9A3E-1870-E020-EC2106FB2A20}"/>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89407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F104-F9ED-48D3-A69C-834167FAD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0E6A7-A7B2-117E-22EF-2946F8ACB04A}"/>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4" name="Footer Placeholder 3">
            <a:extLst>
              <a:ext uri="{FF2B5EF4-FFF2-40B4-BE49-F238E27FC236}">
                <a16:creationId xmlns:a16="http://schemas.microsoft.com/office/drawing/2014/main" id="{6F74D05E-6FFB-DEC5-FF48-175344ED0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E63B48-B820-F171-1C2B-C94BAA9A0DB8}"/>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44649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02750-4B80-0D09-E5E2-A38186DBBE77}"/>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3" name="Footer Placeholder 2">
            <a:extLst>
              <a:ext uri="{FF2B5EF4-FFF2-40B4-BE49-F238E27FC236}">
                <a16:creationId xmlns:a16="http://schemas.microsoft.com/office/drawing/2014/main" id="{5CC9E02F-5E3F-02EF-726E-C7614E48A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220F58-33DF-7003-BB71-636F66BF18A8}"/>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83177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DCDD-B8D4-2D82-54C2-0D04C47118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7EB20C-31C9-3A01-F45A-67624792BB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F3720E-EED2-178D-A3BF-69A9CF10C3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7D98FA-B0BC-4388-DCC6-35B12E048732}"/>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6" name="Footer Placeholder 5">
            <a:extLst>
              <a:ext uri="{FF2B5EF4-FFF2-40B4-BE49-F238E27FC236}">
                <a16:creationId xmlns:a16="http://schemas.microsoft.com/office/drawing/2014/main" id="{B0267ABF-69AC-7FB3-89D1-A30D480E6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790EB-56E8-AAEF-513C-9F11D3DD30DD}"/>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126075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F748-C6D0-B9C4-AE0F-DB4B6D0123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D900675-2316-B75F-2E64-6B8A9857706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A43DDF-C62F-4E7F-EF09-AB1AB9AED6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23020B-25ED-87F3-2380-360B6B6F786C}"/>
              </a:ext>
            </a:extLst>
          </p:cNvPr>
          <p:cNvSpPr>
            <a:spLocks noGrp="1"/>
          </p:cNvSpPr>
          <p:nvPr>
            <p:ph type="dt" sz="half" idx="10"/>
          </p:nvPr>
        </p:nvSpPr>
        <p:spPr/>
        <p:txBody>
          <a:bodyPr/>
          <a:lstStyle/>
          <a:p>
            <a:fld id="{F8E4C437-443C-4C84-B3D2-A79C233864B6}" type="datetimeFigureOut">
              <a:rPr lang="en-US" smtClean="0"/>
              <a:pPr/>
              <a:t>9/27/2022</a:t>
            </a:fld>
            <a:endParaRPr lang="en-US"/>
          </a:p>
        </p:txBody>
      </p:sp>
      <p:sp>
        <p:nvSpPr>
          <p:cNvPr id="6" name="Footer Placeholder 5">
            <a:extLst>
              <a:ext uri="{FF2B5EF4-FFF2-40B4-BE49-F238E27FC236}">
                <a16:creationId xmlns:a16="http://schemas.microsoft.com/office/drawing/2014/main" id="{D51E89C4-D0CC-1F83-5CB7-5FB00A38D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3F2A4-C789-5BAF-23C6-F098AD72AC11}"/>
              </a:ext>
            </a:extLst>
          </p:cNvPr>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24870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6EF65-C6E0-37BD-411F-8AB97F1856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A2ED4-43A7-DBFC-C419-A8D1DBA36A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9D0F4-D3B7-0DF1-E70E-934DDE4159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E4C437-443C-4C84-B3D2-A79C233864B6}" type="datetimeFigureOut">
              <a:rPr lang="en-US" smtClean="0"/>
              <a:pPr/>
              <a:t>9/27/2022</a:t>
            </a:fld>
            <a:endParaRPr lang="en-US"/>
          </a:p>
        </p:txBody>
      </p:sp>
      <p:sp>
        <p:nvSpPr>
          <p:cNvPr id="5" name="Footer Placeholder 4">
            <a:extLst>
              <a:ext uri="{FF2B5EF4-FFF2-40B4-BE49-F238E27FC236}">
                <a16:creationId xmlns:a16="http://schemas.microsoft.com/office/drawing/2014/main" id="{1E38E63B-9005-4F28-F090-35C215C9E44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FB2571-827E-1AFD-33C0-9F0F9B96B3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6C5806-E9B9-43CA-AA36-8CB35E473D45}" type="slidenum">
              <a:rPr lang="en-US" smtClean="0"/>
              <a:pPr/>
              <a:t>‹#›</a:t>
            </a:fld>
            <a:endParaRPr lang="en-US"/>
          </a:p>
        </p:txBody>
      </p:sp>
    </p:spTree>
    <p:extLst>
      <p:ext uri="{BB962C8B-B14F-4D97-AF65-F5344CB8AC3E}">
        <p14:creationId xmlns:p14="http://schemas.microsoft.com/office/powerpoint/2010/main" val="3920593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on the side of a dirt road&#10;&#10;Description generated with very high confidence">
            <a:extLst>
              <a:ext uri="{FF2B5EF4-FFF2-40B4-BE49-F238E27FC236}">
                <a16:creationId xmlns:a16="http://schemas.microsoft.com/office/drawing/2014/main" id="{FA1C721F-0E9A-4D86-918E-A5E7C33253F8}"/>
              </a:ext>
            </a:extLst>
          </p:cNvPr>
          <p:cNvPicPr>
            <a:picLocks noChangeAspect="1"/>
          </p:cNvPicPr>
          <p:nvPr/>
        </p:nvPicPr>
        <p:blipFill rotWithShape="1">
          <a:blip r:embed="rId2">
            <a:extLst>
              <a:ext uri="{28A0092B-C50C-407E-A947-70E740481C1C}">
                <a14:useLocalDpi xmlns:a14="http://schemas.microsoft.com/office/drawing/2010/main" val="0"/>
              </a:ext>
            </a:extLst>
          </a:blip>
          <a:srcRect b="9778"/>
          <a:stretch/>
        </p:blipFill>
        <p:spPr>
          <a:xfrm>
            <a:off x="-23092" y="0"/>
            <a:ext cx="9243291" cy="6855691"/>
          </a:xfrm>
          <a:prstGeom prst="rect">
            <a:avLst/>
          </a:prstGeom>
        </p:spPr>
      </p:pic>
      <p:sp>
        <p:nvSpPr>
          <p:cNvPr id="8" name="Text Box 2">
            <a:extLst>
              <a:ext uri="{FF2B5EF4-FFF2-40B4-BE49-F238E27FC236}">
                <a16:creationId xmlns:a16="http://schemas.microsoft.com/office/drawing/2014/main" id="{2D159FE9-989C-4235-B209-0EC5E7260B09}"/>
              </a:ext>
            </a:extLst>
          </p:cNvPr>
          <p:cNvSpPr txBox="1">
            <a:spLocks noChangeArrowheads="1"/>
          </p:cNvSpPr>
          <p:nvPr/>
        </p:nvSpPr>
        <p:spPr bwMode="auto">
          <a:xfrm>
            <a:off x="1524000" y="125844"/>
            <a:ext cx="6477000" cy="1219200"/>
          </a:xfrm>
          <a:prstGeom prst="rect">
            <a:avLst/>
          </a:prstGeom>
          <a:noFill/>
          <a:ln w="25400" algn="ctr">
            <a:no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txBody>
          <a:bodyPr vert="horz" wrap="square" lIns="27432" tIns="27432" rIns="27432" bIns="27432"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5400" i="0" u="none" strike="noStrike" kern="1200" cap="none" spc="0" normalizeH="0" baseline="0" noProof="0" dirty="0">
                <a:ln>
                  <a:noFill/>
                </a:ln>
                <a:solidFill>
                  <a:srgbClr val="FFFF00"/>
                </a:solidFill>
                <a:effectLst>
                  <a:outerShdw blurRad="50800" dist="63500" dir="2700000" algn="tl" rotWithShape="0">
                    <a:prstClr val="black"/>
                  </a:outerShdw>
                </a:effectLst>
                <a:uLnTx/>
                <a:uFillTx/>
                <a:latin typeface="Bodoni MT Condensed" panose="02070606080606020203" pitchFamily="18" charset="0"/>
              </a:rPr>
              <a:t>Navigating God’s Narrow, Straight Path To Heaven</a:t>
            </a:r>
          </a:p>
        </p:txBody>
      </p:sp>
      <p:pic>
        <p:nvPicPr>
          <p:cNvPr id="16" name="Picture 15" descr="A close up of a clock&#10;&#10;Description generated with high confidence">
            <a:extLst>
              <a:ext uri="{FF2B5EF4-FFF2-40B4-BE49-F238E27FC236}">
                <a16:creationId xmlns:a16="http://schemas.microsoft.com/office/drawing/2014/main" id="{1908BC7F-90BE-458B-A17D-ADBB05014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909288"/>
            <a:ext cx="2819403" cy="2819403"/>
          </a:xfrm>
          <a:prstGeom prst="rect">
            <a:avLst/>
          </a:prstGeom>
        </p:spPr>
      </p:pic>
      <p:sp>
        <p:nvSpPr>
          <p:cNvPr id="2" name="Rectangle 1">
            <a:extLst>
              <a:ext uri="{FF2B5EF4-FFF2-40B4-BE49-F238E27FC236}">
                <a16:creationId xmlns:a16="http://schemas.microsoft.com/office/drawing/2014/main" id="{118DA6BC-50EE-45CF-B739-11ABCE818D9A}"/>
              </a:ext>
            </a:extLst>
          </p:cNvPr>
          <p:cNvSpPr/>
          <p:nvPr/>
        </p:nvSpPr>
        <p:spPr>
          <a:xfrm>
            <a:off x="380997" y="4087882"/>
            <a:ext cx="4572000" cy="2708434"/>
          </a:xfrm>
          <a:prstGeom prst="rect">
            <a:avLst/>
          </a:prstGeom>
        </p:spPr>
        <p:txBody>
          <a:bodyPr>
            <a:spAutoFit/>
          </a:bodyPr>
          <a:lstStyle/>
          <a:p>
            <a:r>
              <a:rPr lang="en-US" sz="2200" i="1" dirty="0">
                <a:effectLst>
                  <a:outerShdw blurRad="50800" dist="63500" dir="2700000" algn="tl" rotWithShape="0">
                    <a:prstClr val="black"/>
                  </a:outerShdw>
                </a:effectLst>
              </a:rPr>
              <a:t>"</a:t>
            </a:r>
            <a:r>
              <a:rPr lang="en-US" sz="2200" i="1" dirty="0">
                <a:solidFill>
                  <a:schemeClr val="bg1"/>
                </a:solidFill>
                <a:effectLst>
                  <a:outerShdw blurRad="50800" dist="63500" dir="2700000" algn="tl" rotWithShape="0">
                    <a:prstClr val="black"/>
                  </a:outerShdw>
                </a:effectLst>
              </a:rPr>
              <a:t>Enter by the </a:t>
            </a:r>
            <a:r>
              <a:rPr lang="en-US" sz="2200" i="1" u="sng" dirty="0">
                <a:solidFill>
                  <a:schemeClr val="bg1"/>
                </a:solidFill>
                <a:effectLst>
                  <a:outerShdw blurRad="50800" dist="63500" dir="2700000" algn="tl" rotWithShape="0">
                    <a:prstClr val="black"/>
                  </a:outerShdw>
                </a:effectLst>
              </a:rPr>
              <a:t>narrow gate. </a:t>
            </a:r>
            <a:r>
              <a:rPr lang="en-US" sz="2200" i="1" dirty="0">
                <a:solidFill>
                  <a:schemeClr val="bg1"/>
                </a:solidFill>
                <a:effectLst>
                  <a:outerShdw blurRad="50800" dist="63500" dir="2700000" algn="tl" rotWithShape="0">
                    <a:prstClr val="black"/>
                  </a:outerShdw>
                </a:effectLst>
              </a:rPr>
              <a:t>For the gate is wide and the way is easy (broad) that leads to destruction, and those who enter by it are many.  For the gate is narrow and the way is hard that leads to life, and those who find it are few. .” </a:t>
            </a:r>
          </a:p>
          <a:p>
            <a:pPr algn="r"/>
            <a:r>
              <a:rPr lang="en-US" sz="1600" i="1" dirty="0">
                <a:solidFill>
                  <a:schemeClr val="bg1"/>
                </a:solidFill>
                <a:effectLst>
                  <a:outerShdw blurRad="50800" dist="63500" dir="2700000" algn="tl" rotWithShape="0">
                    <a:prstClr val="black"/>
                  </a:outerShdw>
                </a:effectLst>
              </a:rPr>
              <a:t>- </a:t>
            </a:r>
            <a:r>
              <a:rPr lang="en-US" sz="1600" dirty="0">
                <a:solidFill>
                  <a:schemeClr val="bg1"/>
                </a:solidFill>
                <a:effectLst>
                  <a:outerShdw blurRad="50800" dist="63500" dir="2700000" algn="tl" rotWithShape="0">
                    <a:prstClr val="black"/>
                  </a:outerShdw>
                </a:effectLst>
              </a:rPr>
              <a:t>Matthew 7:13-14</a:t>
            </a:r>
            <a:endParaRPr lang="en-US" sz="1600" i="1" dirty="0">
              <a:solidFill>
                <a:schemeClr val="bg1"/>
              </a:solidFill>
              <a:effectLst>
                <a:outerShdw blurRad="50800" dist="63500" dir="2700000" algn="tl" rotWithShape="0">
                  <a:prstClr val="black"/>
                </a:outerShdw>
              </a:effectLst>
            </a:endParaRPr>
          </a:p>
        </p:txBody>
      </p:sp>
    </p:spTree>
    <p:extLst>
      <p:ext uri="{BB962C8B-B14F-4D97-AF65-F5344CB8AC3E}">
        <p14:creationId xmlns:p14="http://schemas.microsoft.com/office/powerpoint/2010/main" val="36024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2F07E8E5-E3CE-49D9-B42A-067607463A23}"/>
              </a:ext>
            </a:extLst>
          </p:cNvPr>
          <p:cNvSpPr/>
          <p:nvPr/>
        </p:nvSpPr>
        <p:spPr>
          <a:xfrm>
            <a:off x="0" y="375576"/>
            <a:ext cx="91440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rgbClr val="FFFF00"/>
              </a:solidFill>
              <a:effectLst>
                <a:outerShdw blurRad="50800" dist="38100" dir="2700000" algn="tl" rotWithShape="0">
                  <a:prstClr val="black"/>
                </a:outerShdw>
              </a:effectLst>
              <a:latin typeface="Tempus Sans ITC" panose="04020404030D07020202" pitchFamily="82" charset="0"/>
            </a:endParaRPr>
          </a:p>
          <a:p>
            <a:pPr algn="ctr"/>
            <a:r>
              <a:rPr lang="en-US" sz="3000" b="1" dirty="0">
                <a:solidFill>
                  <a:srgbClr val="FFFF00"/>
                </a:solidFill>
                <a:effectLst>
                  <a:outerShdw blurRad="50800" dist="38100" dir="2700000" algn="tl" rotWithShape="0">
                    <a:prstClr val="black"/>
                  </a:outerShdw>
                </a:effectLst>
                <a:latin typeface="Tempus Sans ITC" panose="04020404030D07020202" pitchFamily="82" charset="0"/>
              </a:rPr>
              <a:t>“The Way” Of The First Century Christians</a:t>
            </a:r>
          </a:p>
          <a:p>
            <a:pPr algn="ctr"/>
            <a:endParaRPr lang="en-US" sz="3000" b="1" dirty="0">
              <a:solidFill>
                <a:srgbClr val="FFFF00"/>
              </a:solidFill>
              <a:effectLst>
                <a:outerShdw blurRad="50800" dist="63500" dir="2700000" algn="tl" rotWithShape="0">
                  <a:prstClr val="black"/>
                </a:outerShdw>
              </a:effectLst>
              <a:latin typeface="Tempus Sans ITC" panose="04020404030D07020202" pitchFamily="82" charset="0"/>
            </a:endParaRPr>
          </a:p>
        </p:txBody>
      </p:sp>
      <p:sp>
        <p:nvSpPr>
          <p:cNvPr id="7" name="Rectangle 6">
            <a:extLst>
              <a:ext uri="{FF2B5EF4-FFF2-40B4-BE49-F238E27FC236}">
                <a16:creationId xmlns:a16="http://schemas.microsoft.com/office/drawing/2014/main" id="{03B2D9FF-D582-4767-8862-ED59834E2817}"/>
              </a:ext>
            </a:extLst>
          </p:cNvPr>
          <p:cNvSpPr/>
          <p:nvPr/>
        </p:nvSpPr>
        <p:spPr>
          <a:xfrm>
            <a:off x="185382" y="3157306"/>
            <a:ext cx="4193698" cy="1292662"/>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Acts 19:9</a:t>
            </a:r>
            <a:endParaRPr lang="en-US" sz="2000" i="1" dirty="0">
              <a:effectLst>
                <a:outerShdw blurRad="50800" dist="63500" dir="2700000" algn="tl" rotWithShape="0">
                  <a:prstClr val="black"/>
                </a:outerShdw>
              </a:effectLst>
            </a:endParaRPr>
          </a:p>
          <a:p>
            <a:r>
              <a:rPr lang="en-US" sz="2000" i="1" dirty="0">
                <a:solidFill>
                  <a:schemeClr val="bg1"/>
                </a:solidFill>
                <a:effectLst>
                  <a:outerShdw blurRad="50800" dist="63500" dir="2700000" algn="tl" rotWithShape="0">
                    <a:prstClr val="black"/>
                  </a:outerShdw>
                </a:effectLst>
              </a:rPr>
              <a:t>“But when some became stubborn and continued in unbelief, </a:t>
            </a:r>
            <a:r>
              <a:rPr lang="en-US" sz="2000" i="1" u="sng" dirty="0">
                <a:solidFill>
                  <a:schemeClr val="bg1"/>
                </a:solidFill>
                <a:effectLst>
                  <a:outerShdw blurRad="50800" dist="63500" dir="2700000" algn="tl" rotWithShape="0">
                    <a:prstClr val="black"/>
                  </a:outerShdw>
                </a:effectLst>
              </a:rPr>
              <a:t>speaking evil of the Way before the congregation…”</a:t>
            </a:r>
            <a:endParaRPr lang="en-US" sz="2000" i="1" dirty="0">
              <a:solidFill>
                <a:schemeClr val="bg1"/>
              </a:solidFill>
              <a:effectLst>
                <a:outerShdw blurRad="50800" dist="63500" dir="2700000" algn="tl" rotWithShape="0">
                  <a:prstClr val="black"/>
                </a:outerShdw>
              </a:effectLst>
            </a:endParaRP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4727312" y="2985216"/>
            <a:ext cx="4155034" cy="2648115"/>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50800" dist="76200" dir="2700000" algn="tl" rotWithShape="0">
                    <a:prstClr val="black"/>
                  </a:outerShdw>
                </a:effectLst>
                <a:latin typeface="Bodoni MT Condensed" panose="02070606080606020203" pitchFamily="18" charset="0"/>
              </a:rPr>
              <a:t>The Word </a:t>
            </a:r>
            <a:r>
              <a:rPr lang="en-US" sz="3600" i="1" dirty="0">
                <a:effectLst>
                  <a:outerShdw blurRad="50800" dist="76200" dir="2700000" algn="tl" rotWithShape="0">
                    <a:prstClr val="black"/>
                  </a:outerShdw>
                </a:effectLst>
                <a:latin typeface="Bodoni MT Condensed" panose="02070606080606020203" pitchFamily="18" charset="0"/>
              </a:rPr>
              <a:t>“Way” </a:t>
            </a:r>
            <a:r>
              <a:rPr lang="en-US" sz="3600" dirty="0">
                <a:effectLst>
                  <a:outerShdw blurRad="50800" dist="76200" dir="2700000" algn="tl" rotWithShape="0">
                    <a:prstClr val="black"/>
                  </a:outerShdw>
                </a:effectLst>
                <a:latin typeface="Bodoni MT Condensed" panose="02070606080606020203" pitchFamily="18" charset="0"/>
              </a:rPr>
              <a:t>Was Used Several Times In The Book of Acts To Describe Christ, His Gospel &amp; Church.</a:t>
            </a:r>
          </a:p>
        </p:txBody>
      </p:sp>
      <p:sp>
        <p:nvSpPr>
          <p:cNvPr id="10" name="Rectangle 9">
            <a:extLst>
              <a:ext uri="{FF2B5EF4-FFF2-40B4-BE49-F238E27FC236}">
                <a16:creationId xmlns:a16="http://schemas.microsoft.com/office/drawing/2014/main" id="{6F7130BC-C6CD-447B-9942-0884CD97D69C}"/>
              </a:ext>
            </a:extLst>
          </p:cNvPr>
          <p:cNvSpPr/>
          <p:nvPr/>
        </p:nvSpPr>
        <p:spPr>
          <a:xfrm>
            <a:off x="266807" y="4833112"/>
            <a:ext cx="3924193" cy="1600438"/>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Acts 24:2</a:t>
            </a:r>
            <a:endParaRPr lang="en-US" sz="2000" i="1" dirty="0">
              <a:effectLst>
                <a:outerShdw blurRad="50800" dist="63500" dir="2700000" algn="tl" rotWithShape="0">
                  <a:prstClr val="black"/>
                </a:outerShdw>
              </a:effectLst>
            </a:endParaRPr>
          </a:p>
          <a:p>
            <a:r>
              <a:rPr lang="en-US" sz="2000" i="1" dirty="0">
                <a:effectLst>
                  <a:outerShdw blurRad="50800" dist="63500" dir="2700000" algn="tl" rotWithShape="0">
                    <a:prstClr val="black"/>
                  </a:outerShdw>
                </a:effectLst>
              </a:rPr>
              <a:t>“</a:t>
            </a:r>
            <a:r>
              <a:rPr lang="en-US" sz="2000" i="1" dirty="0">
                <a:solidFill>
                  <a:schemeClr val="bg1"/>
                </a:solidFill>
                <a:effectLst>
                  <a:outerShdw blurRad="50800" dist="63500" dir="2700000" algn="tl" rotWithShape="0">
                    <a:prstClr val="black"/>
                  </a:outerShdw>
                </a:effectLst>
              </a:rPr>
              <a:t>But this I confess to you, that </a:t>
            </a:r>
            <a:r>
              <a:rPr lang="en-US" sz="2000" i="1" u="sng" dirty="0">
                <a:solidFill>
                  <a:schemeClr val="bg1"/>
                </a:solidFill>
                <a:effectLst>
                  <a:outerShdw blurRad="50800" dist="63500" dir="2700000" algn="tl" rotWithShape="0">
                    <a:prstClr val="black"/>
                  </a:outerShdw>
                </a:effectLst>
              </a:rPr>
              <a:t>according to the Way</a:t>
            </a:r>
            <a:r>
              <a:rPr lang="en-US" sz="2000" i="1" dirty="0">
                <a:solidFill>
                  <a:schemeClr val="bg1"/>
                </a:solidFill>
                <a:effectLst>
                  <a:outerShdw blurRad="50800" dist="63500" dir="2700000" algn="tl" rotWithShape="0">
                    <a:prstClr val="black"/>
                  </a:outerShdw>
                </a:effectLst>
              </a:rPr>
              <a:t>, which they call a sect, I worship the God of our fathers…” </a:t>
            </a:r>
          </a:p>
        </p:txBody>
      </p:sp>
      <p:sp>
        <p:nvSpPr>
          <p:cNvPr id="9" name="TextBox 8">
            <a:extLst>
              <a:ext uri="{FF2B5EF4-FFF2-40B4-BE49-F238E27FC236}">
                <a16:creationId xmlns:a16="http://schemas.microsoft.com/office/drawing/2014/main" id="{3E820AF5-7C59-41F3-8180-DF50EA8CBC2A}"/>
              </a:ext>
            </a:extLst>
          </p:cNvPr>
          <p:cNvSpPr txBox="1"/>
          <p:nvPr/>
        </p:nvSpPr>
        <p:spPr>
          <a:xfrm>
            <a:off x="5715000" y="5916569"/>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Tree>
    <p:extLst>
      <p:ext uri="{BB962C8B-B14F-4D97-AF65-F5344CB8AC3E}">
        <p14:creationId xmlns:p14="http://schemas.microsoft.com/office/powerpoint/2010/main" val="7883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B7D351-B753-46E5-9BB2-39D578C6DF87}"/>
              </a:ext>
            </a:extLst>
          </p:cNvPr>
          <p:cNvSpPr txBox="1"/>
          <p:nvPr/>
        </p:nvSpPr>
        <p:spPr>
          <a:xfrm>
            <a:off x="609600" y="838200"/>
            <a:ext cx="3465438"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i="1" dirty="0">
                <a:effectLst>
                  <a:outerShdw blurRad="50800" dist="38100" dir="2700000" algn="tl" rotWithShape="0">
                    <a:prstClr val="black">
                      <a:alpha val="40000"/>
                    </a:prstClr>
                  </a:outerShdw>
                </a:effectLst>
                <a:latin typeface="Bodoni MT Condensed" panose="02070606080606020203" pitchFamily="18" charset="0"/>
                <a:ea typeface="+mj-ea"/>
                <a:cs typeface="+mj-cs"/>
              </a:rPr>
              <a:t>There’s Only ONE Road To Heaven!</a:t>
            </a:r>
          </a:p>
        </p:txBody>
      </p:sp>
      <p:pic>
        <p:nvPicPr>
          <p:cNvPr id="1026" name="Picture 2" descr="See the source image">
            <a:extLst>
              <a:ext uri="{FF2B5EF4-FFF2-40B4-BE49-F238E27FC236}">
                <a16:creationId xmlns:a16="http://schemas.microsoft.com/office/drawing/2014/main" id="{8E55E13B-CE24-0491-DCD8-CE34BDA2B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47" r="26746"/>
          <a:stretch/>
        </p:blipFill>
        <p:spPr bwMode="auto">
          <a:xfrm>
            <a:off x="3733801" y="10"/>
            <a:ext cx="54102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59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D432C-944C-4649-80AF-9AC8219AF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16705"/>
          </a:xfrm>
          <a:prstGeom prst="rect">
            <a:avLst/>
          </a:prstGeom>
        </p:spPr>
      </p:pic>
      <p:sp>
        <p:nvSpPr>
          <p:cNvPr id="4" name="TextBox 3">
            <a:extLst>
              <a:ext uri="{FF2B5EF4-FFF2-40B4-BE49-F238E27FC236}">
                <a16:creationId xmlns:a16="http://schemas.microsoft.com/office/drawing/2014/main" id="{A714228E-7DB6-4DE6-B4DF-F62DCAF5A4D8}"/>
              </a:ext>
            </a:extLst>
          </p:cNvPr>
          <p:cNvSpPr txBox="1"/>
          <p:nvPr/>
        </p:nvSpPr>
        <p:spPr>
          <a:xfrm>
            <a:off x="152400" y="22257"/>
            <a:ext cx="5562600" cy="1631216"/>
          </a:xfrm>
          <a:prstGeom prst="rect">
            <a:avLst/>
          </a:prstGeom>
          <a:noFill/>
        </p:spPr>
        <p:txBody>
          <a:bodyPr wrap="square" rtlCol="0">
            <a:spAutoFit/>
          </a:bodyPr>
          <a:lstStyle/>
          <a:p>
            <a:pPr algn="ctr"/>
            <a:r>
              <a:rPr lang="en-US" sz="5000" b="1" dirty="0">
                <a:effectLst>
                  <a:outerShdw blurRad="50800" dist="63500" dir="2700000" algn="tl" rotWithShape="0">
                    <a:prstClr val="black"/>
                  </a:outerShdw>
                </a:effectLst>
                <a:latin typeface="Bodoni MT Condensed" panose="02070606080606020203" pitchFamily="18" charset="0"/>
              </a:rPr>
              <a:t>King David’s </a:t>
            </a:r>
          </a:p>
          <a:p>
            <a:pPr algn="ctr"/>
            <a:r>
              <a:rPr lang="en-US" sz="5000" b="1" dirty="0">
                <a:effectLst>
                  <a:outerShdw blurRad="50800" dist="63500" dir="2700000" algn="tl" rotWithShape="0">
                    <a:prstClr val="black"/>
                  </a:outerShdw>
                </a:effectLst>
                <a:latin typeface="Bodoni MT Condensed" panose="02070606080606020203" pitchFamily="18" charset="0"/>
              </a:rPr>
              <a:t>Final Words To Solomon</a:t>
            </a:r>
          </a:p>
        </p:txBody>
      </p:sp>
      <p:sp>
        <p:nvSpPr>
          <p:cNvPr id="2" name="Rectangle 1">
            <a:extLst>
              <a:ext uri="{FF2B5EF4-FFF2-40B4-BE49-F238E27FC236}">
                <a16:creationId xmlns:a16="http://schemas.microsoft.com/office/drawing/2014/main" id="{527D389B-2E01-4611-9A20-D5A82E5AEA5B}"/>
              </a:ext>
            </a:extLst>
          </p:cNvPr>
          <p:cNvSpPr/>
          <p:nvPr/>
        </p:nvSpPr>
        <p:spPr>
          <a:xfrm>
            <a:off x="304800" y="3196742"/>
            <a:ext cx="4572000" cy="2923877"/>
          </a:xfrm>
          <a:prstGeom prst="rect">
            <a:avLst/>
          </a:prstGeom>
          <a:solidFill>
            <a:schemeClr val="accent1">
              <a:lumMod val="75000"/>
            </a:schemeClr>
          </a:solidFill>
          <a:ln>
            <a:solidFill>
              <a:schemeClr val="bg1"/>
            </a:solidFill>
          </a:ln>
        </p:spPr>
        <p:txBody>
          <a:bodyPr tIns="91440" bIns="91440">
            <a:spAutoFit/>
          </a:bodyPr>
          <a:lstStyle/>
          <a:p>
            <a:r>
              <a:rPr lang="en-US" sz="2000" i="1" dirty="0">
                <a:latin typeface="Calibri" panose="020F0502020204030204" pitchFamily="34" charset="0"/>
                <a:cs typeface="Calibri" panose="020F0502020204030204" pitchFamily="34" charset="0"/>
              </a:rPr>
              <a:t>"I am about to go the way of all the earth. Be strong, and show yourself a man, and keep the charge of the Lord your God, </a:t>
            </a:r>
            <a:r>
              <a:rPr lang="en-US" sz="2000" i="1" u="sng" dirty="0">
                <a:latin typeface="Calibri" panose="020F0502020204030204" pitchFamily="34" charset="0"/>
                <a:cs typeface="Calibri" panose="020F0502020204030204" pitchFamily="34" charset="0"/>
              </a:rPr>
              <a:t>walking in his ways and keeping his statutes, his commandments, his rules, and his testimonies</a:t>
            </a:r>
            <a:r>
              <a:rPr lang="en-US" sz="2000" i="1" dirty="0">
                <a:latin typeface="Calibri" panose="020F0502020204030204" pitchFamily="34" charset="0"/>
                <a:cs typeface="Calibri" panose="020F0502020204030204" pitchFamily="34" charset="0"/>
              </a:rPr>
              <a:t>, as it is written in the Law of Moses, that you may prosper in all that you do and wherever you turn.”</a:t>
            </a:r>
          </a:p>
          <a:p>
            <a:pPr algn="r"/>
            <a:r>
              <a:rPr lang="en-US" dirty="0">
                <a:latin typeface="Calibri" panose="020F0502020204030204" pitchFamily="34" charset="0"/>
                <a:cs typeface="Calibri" panose="020F0502020204030204" pitchFamily="34" charset="0"/>
              </a:rPr>
              <a:t>- 1 Kings 2:2-3</a:t>
            </a:r>
          </a:p>
        </p:txBody>
      </p:sp>
    </p:spTree>
    <p:extLst>
      <p:ext uri="{BB962C8B-B14F-4D97-AF65-F5344CB8AC3E}">
        <p14:creationId xmlns:p14="http://schemas.microsoft.com/office/powerpoint/2010/main" val="348902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946CA191-774D-4B08-BA64-D6D596196474}"/>
              </a:ext>
            </a:extLst>
          </p:cNvPr>
          <p:cNvSpPr txBox="1"/>
          <p:nvPr/>
        </p:nvSpPr>
        <p:spPr>
          <a:xfrm>
            <a:off x="4872037" y="5673116"/>
            <a:ext cx="3962400" cy="1077218"/>
          </a:xfrm>
          <a:prstGeom prst="rect">
            <a:avLst/>
          </a:prstGeom>
          <a:noFill/>
        </p:spPr>
        <p:txBody>
          <a:bodyPr wrap="square" rtlCol="0">
            <a:spAutoFit/>
          </a:bodyPr>
          <a:lstStyle/>
          <a:p>
            <a:pPr algn="r"/>
            <a:r>
              <a:rPr lang="en-US" sz="3200" b="1" i="1" dirty="0">
                <a:solidFill>
                  <a:srgbClr val="00B0F0"/>
                </a:solidFill>
                <a:effectLst>
                  <a:outerShdw blurRad="50800" dist="63500" dir="2700000" algn="tl" rotWithShape="0">
                    <a:prstClr val="black"/>
                  </a:outerShdw>
                </a:effectLst>
                <a:latin typeface="Bodoni MT Condensed" panose="02070606080606020203" pitchFamily="18" charset="0"/>
              </a:rPr>
              <a:t>Navigating God’s Narrow,   </a:t>
            </a:r>
          </a:p>
          <a:p>
            <a:pPr algn="r"/>
            <a:r>
              <a:rPr lang="en-US" sz="3200" b="1" i="1" dirty="0">
                <a:solidFill>
                  <a:srgbClr val="00B0F0"/>
                </a:solidFill>
                <a:effectLst>
                  <a:outerShdw blurRad="50800" dist="63500" dir="2700000" algn="tl" rotWithShape="0">
                    <a:prstClr val="black"/>
                  </a:outerShdw>
                </a:effectLst>
                <a:latin typeface="Bodoni MT Condensed" panose="02070606080606020203" pitchFamily="18" charset="0"/>
              </a:rPr>
              <a:t>Straight Path To Heaven</a:t>
            </a:r>
          </a:p>
        </p:txBody>
      </p:sp>
      <p:sp>
        <p:nvSpPr>
          <p:cNvPr id="5" name="Rectangle 4">
            <a:extLst>
              <a:ext uri="{FF2B5EF4-FFF2-40B4-BE49-F238E27FC236}">
                <a16:creationId xmlns:a16="http://schemas.microsoft.com/office/drawing/2014/main" id="{BC908BAC-BB82-4568-9DEC-7D1E33F43583}"/>
              </a:ext>
            </a:extLst>
          </p:cNvPr>
          <p:cNvSpPr/>
          <p:nvPr/>
        </p:nvSpPr>
        <p:spPr>
          <a:xfrm>
            <a:off x="152400" y="3048000"/>
            <a:ext cx="4343400" cy="1908215"/>
          </a:xfrm>
          <a:prstGeom prst="rect">
            <a:avLst/>
          </a:prstGeom>
        </p:spPr>
        <p:txBody>
          <a:bodyPr wrap="square">
            <a:spAutoFit/>
          </a:bodyPr>
          <a:lstStyle/>
          <a:p>
            <a:r>
              <a:rPr lang="en-US" b="1" dirty="0">
                <a:solidFill>
                  <a:srgbClr val="FFFF00"/>
                </a:solidFill>
                <a:effectLst>
                  <a:outerShdw blurRad="50800" dist="63500" dir="2700000" algn="tl" rotWithShape="0">
                    <a:prstClr val="black"/>
                  </a:outerShdw>
                </a:effectLst>
              </a:rPr>
              <a:t>1 Samuel 12:23                                         </a:t>
            </a:r>
            <a:r>
              <a:rPr lang="en-US" sz="2000" i="1" dirty="0"/>
              <a:t>“</a:t>
            </a:r>
            <a:r>
              <a:rPr lang="en-US" sz="2000" i="1" dirty="0">
                <a:solidFill>
                  <a:schemeClr val="bg1"/>
                </a:solidFill>
              </a:rPr>
              <a:t>Moreover, as for me, far be it from me that I should sin against the Lord by ceasing to pray for you, </a:t>
            </a:r>
            <a:r>
              <a:rPr lang="en-US" sz="2000" i="1" u="sng" dirty="0">
                <a:solidFill>
                  <a:schemeClr val="bg1"/>
                </a:solidFill>
              </a:rPr>
              <a:t>and I will instruct you in the good and the right </a:t>
            </a:r>
            <a:r>
              <a:rPr lang="en-US" sz="2000" i="1" u="sng" dirty="0"/>
              <a:t>way.” </a:t>
            </a:r>
          </a:p>
        </p:txBody>
      </p:sp>
      <p:sp>
        <p:nvSpPr>
          <p:cNvPr id="6" name="Rectangle 5">
            <a:extLst>
              <a:ext uri="{FF2B5EF4-FFF2-40B4-BE49-F238E27FC236}">
                <a16:creationId xmlns:a16="http://schemas.microsoft.com/office/drawing/2014/main" id="{2F07E8E5-E3CE-49D9-B42A-067607463A23}"/>
              </a:ext>
            </a:extLst>
          </p:cNvPr>
          <p:cNvSpPr/>
          <p:nvPr/>
        </p:nvSpPr>
        <p:spPr>
          <a:xfrm>
            <a:off x="0" y="332714"/>
            <a:ext cx="9144000" cy="762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empus Sans ITC" panose="04020404030D07020202" pitchFamily="82" charset="0"/>
              </a:rPr>
              <a:t>We Need Instruction To Find The Right Way</a:t>
            </a:r>
          </a:p>
        </p:txBody>
      </p:sp>
      <p:sp>
        <p:nvSpPr>
          <p:cNvPr id="7" name="Rectangle 6">
            <a:extLst>
              <a:ext uri="{FF2B5EF4-FFF2-40B4-BE49-F238E27FC236}">
                <a16:creationId xmlns:a16="http://schemas.microsoft.com/office/drawing/2014/main" id="{03B2D9FF-D582-4767-8862-ED59834E2817}"/>
              </a:ext>
            </a:extLst>
          </p:cNvPr>
          <p:cNvSpPr/>
          <p:nvPr/>
        </p:nvSpPr>
        <p:spPr>
          <a:xfrm>
            <a:off x="228600" y="4857508"/>
            <a:ext cx="3962400" cy="1631216"/>
          </a:xfrm>
          <a:prstGeom prst="rect">
            <a:avLst/>
          </a:prstGeom>
        </p:spPr>
        <p:txBody>
          <a:bodyPr wrap="square">
            <a:spAutoFit/>
          </a:bodyPr>
          <a:lstStyle/>
          <a:p>
            <a:r>
              <a:rPr lang="en-US" sz="2000" b="1" dirty="0">
                <a:solidFill>
                  <a:srgbClr val="FFFF00"/>
                </a:solidFill>
                <a:effectLst>
                  <a:outerShdw blurRad="50800" dist="38100" dir="2700000" algn="tl" rotWithShape="0">
                    <a:prstClr val="black"/>
                  </a:outerShdw>
                </a:effectLst>
              </a:rPr>
              <a:t>Acts 20:20</a:t>
            </a:r>
          </a:p>
          <a:p>
            <a:r>
              <a:rPr lang="en-US" sz="2000" i="1" dirty="0"/>
              <a:t>“</a:t>
            </a:r>
            <a:r>
              <a:rPr lang="en-US" sz="2000" i="1" dirty="0">
                <a:solidFill>
                  <a:schemeClr val="bg1"/>
                </a:solidFill>
              </a:rPr>
              <a:t>How I did not shrink from declaring to you anything that was profitable, and teaching you in public and from house to house.” </a:t>
            </a: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5393531" y="2209800"/>
            <a:ext cx="3157537" cy="2895600"/>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50800" dist="76200" dir="2700000" algn="tl" rotWithShape="0">
                    <a:prstClr val="black"/>
                  </a:outerShdw>
                </a:effectLst>
                <a:latin typeface="Bodoni MT Condensed" panose="02070606080606020203" pitchFamily="18" charset="0"/>
              </a:rPr>
              <a:t>We Must Be Willing To Look Outside Of Ourselves To Find The Right Way</a:t>
            </a:r>
          </a:p>
        </p:txBody>
      </p:sp>
    </p:spTree>
    <p:extLst>
      <p:ext uri="{BB962C8B-B14F-4D97-AF65-F5344CB8AC3E}">
        <p14:creationId xmlns:p14="http://schemas.microsoft.com/office/powerpoint/2010/main" val="32098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BC908BAC-BB82-4568-9DEC-7D1E33F43583}"/>
              </a:ext>
            </a:extLst>
          </p:cNvPr>
          <p:cNvSpPr/>
          <p:nvPr/>
        </p:nvSpPr>
        <p:spPr>
          <a:xfrm>
            <a:off x="342900" y="3124200"/>
            <a:ext cx="3962400" cy="1323439"/>
          </a:xfrm>
          <a:prstGeom prst="rect">
            <a:avLst/>
          </a:prstGeom>
        </p:spPr>
        <p:txBody>
          <a:bodyPr wrap="square">
            <a:spAutoFit/>
          </a:bodyPr>
          <a:lstStyle/>
          <a:p>
            <a:r>
              <a:rPr lang="en-US" sz="2000" b="1" dirty="0">
                <a:solidFill>
                  <a:srgbClr val="FFFF00"/>
                </a:solidFill>
                <a:effectLst>
                  <a:outerShdw blurRad="50800" dist="63500" dir="2700000" algn="tl" rotWithShape="0">
                    <a:prstClr val="black"/>
                  </a:outerShdw>
                </a:effectLst>
              </a:rPr>
              <a:t>Jeremiah 10:23</a:t>
            </a:r>
            <a:endParaRPr lang="en-US" sz="2000" i="1" dirty="0"/>
          </a:p>
          <a:p>
            <a:r>
              <a:rPr lang="en-US" sz="2000" i="1" dirty="0">
                <a:solidFill>
                  <a:schemeClr val="bg1"/>
                </a:solidFill>
              </a:rPr>
              <a:t>“I know, O Lord, that a man's way is not in himself; Nor is it in a man who walks to direct his steps.”  </a:t>
            </a:r>
          </a:p>
        </p:txBody>
      </p:sp>
      <p:sp>
        <p:nvSpPr>
          <p:cNvPr id="6" name="Rectangle 5">
            <a:extLst>
              <a:ext uri="{FF2B5EF4-FFF2-40B4-BE49-F238E27FC236}">
                <a16:creationId xmlns:a16="http://schemas.microsoft.com/office/drawing/2014/main" id="{2F07E8E5-E3CE-49D9-B42A-067607463A23}"/>
              </a:ext>
            </a:extLst>
          </p:cNvPr>
          <p:cNvSpPr/>
          <p:nvPr/>
        </p:nvSpPr>
        <p:spPr>
          <a:xfrm>
            <a:off x="647700" y="528683"/>
            <a:ext cx="7848600" cy="762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latin typeface="Bodoni MT Condensed" panose="02070606080606020203" pitchFamily="18" charset="0"/>
              </a:rPr>
              <a:t>We Can’t Find The Right Way On Our Own</a:t>
            </a:r>
          </a:p>
        </p:txBody>
      </p:sp>
      <p:sp>
        <p:nvSpPr>
          <p:cNvPr id="7" name="Rectangle 6">
            <a:extLst>
              <a:ext uri="{FF2B5EF4-FFF2-40B4-BE49-F238E27FC236}">
                <a16:creationId xmlns:a16="http://schemas.microsoft.com/office/drawing/2014/main" id="{03B2D9FF-D582-4767-8862-ED59834E2817}"/>
              </a:ext>
            </a:extLst>
          </p:cNvPr>
          <p:cNvSpPr/>
          <p:nvPr/>
        </p:nvSpPr>
        <p:spPr>
          <a:xfrm>
            <a:off x="409575" y="5029200"/>
            <a:ext cx="4343400" cy="1015663"/>
          </a:xfrm>
          <a:prstGeom prst="rect">
            <a:avLst/>
          </a:prstGeom>
        </p:spPr>
        <p:txBody>
          <a:bodyPr wrap="square">
            <a:spAutoFit/>
          </a:bodyPr>
          <a:lstStyle/>
          <a:p>
            <a:r>
              <a:rPr lang="en-US" sz="2000" b="1" dirty="0">
                <a:solidFill>
                  <a:srgbClr val="FFFF00"/>
                </a:solidFill>
                <a:effectLst>
                  <a:outerShdw blurRad="50800" dist="38100" dir="2700000" algn="tl" rotWithShape="0">
                    <a:prstClr val="black"/>
                  </a:outerShdw>
                </a:effectLst>
              </a:rPr>
              <a:t>Proverbs 20:24</a:t>
            </a:r>
          </a:p>
          <a:p>
            <a:r>
              <a:rPr lang="en-US" sz="2000" i="1" dirty="0"/>
              <a:t>“</a:t>
            </a:r>
            <a:r>
              <a:rPr lang="en-US" sz="2000" i="1" dirty="0">
                <a:solidFill>
                  <a:schemeClr val="bg1"/>
                </a:solidFill>
              </a:rPr>
              <a:t>A man's steps are from the Lord; how then can man understand his way?”</a:t>
            </a: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5562600" y="2590800"/>
            <a:ext cx="3048000" cy="2743200"/>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50800" dist="76200" dir="2700000" algn="tl" rotWithShape="0">
                    <a:prstClr val="black"/>
                  </a:outerShdw>
                </a:effectLst>
                <a:latin typeface="Bodoni MT Condensed" panose="02070606080606020203" pitchFamily="18" charset="0"/>
              </a:rPr>
              <a:t>We must learn to trust God because we will never have </a:t>
            </a:r>
            <a:r>
              <a:rPr lang="en-US" sz="3600" i="1" dirty="0">
                <a:effectLst>
                  <a:outerShdw blurRad="50800" dist="76200" dir="2700000" algn="tl" rotWithShape="0">
                    <a:prstClr val="black"/>
                  </a:outerShdw>
                </a:effectLst>
                <a:latin typeface="Bodoni MT Condensed" panose="02070606080606020203" pitchFamily="18" charset="0"/>
              </a:rPr>
              <a:t>full</a:t>
            </a:r>
            <a:r>
              <a:rPr lang="en-US" sz="3600" dirty="0">
                <a:effectLst>
                  <a:outerShdw blurRad="50800" dist="76200" dir="2700000" algn="tl" rotWithShape="0">
                    <a:prstClr val="black"/>
                  </a:outerShdw>
                </a:effectLst>
                <a:latin typeface="Bodoni MT Condensed" panose="02070606080606020203" pitchFamily="18" charset="0"/>
              </a:rPr>
              <a:t> understanding</a:t>
            </a:r>
          </a:p>
        </p:txBody>
      </p:sp>
      <p:sp>
        <p:nvSpPr>
          <p:cNvPr id="9" name="TextBox 8">
            <a:extLst>
              <a:ext uri="{FF2B5EF4-FFF2-40B4-BE49-F238E27FC236}">
                <a16:creationId xmlns:a16="http://schemas.microsoft.com/office/drawing/2014/main" id="{FC9D80DB-AEF6-4EB8-BE30-3D3E8D866E03}"/>
              </a:ext>
            </a:extLst>
          </p:cNvPr>
          <p:cNvSpPr txBox="1"/>
          <p:nvPr/>
        </p:nvSpPr>
        <p:spPr>
          <a:xfrm>
            <a:off x="5534025" y="5860971"/>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Tree>
    <p:extLst>
      <p:ext uri="{BB962C8B-B14F-4D97-AF65-F5344CB8AC3E}">
        <p14:creationId xmlns:p14="http://schemas.microsoft.com/office/powerpoint/2010/main" val="85234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BC908BAC-BB82-4568-9DEC-7D1E33F43583}"/>
              </a:ext>
            </a:extLst>
          </p:cNvPr>
          <p:cNvSpPr/>
          <p:nvPr/>
        </p:nvSpPr>
        <p:spPr>
          <a:xfrm>
            <a:off x="162067" y="3733800"/>
            <a:ext cx="4114800" cy="984885"/>
          </a:xfrm>
          <a:prstGeom prst="rect">
            <a:avLst/>
          </a:prstGeom>
        </p:spPr>
        <p:txBody>
          <a:bodyPr wrap="square">
            <a:spAutoFit/>
          </a:bodyPr>
          <a:lstStyle/>
          <a:p>
            <a:r>
              <a:rPr lang="en-US" b="1" i="1" dirty="0">
                <a:solidFill>
                  <a:srgbClr val="FFFF00"/>
                </a:solidFill>
                <a:effectLst>
                  <a:outerShdw blurRad="50800" dist="63500" dir="2700000" algn="tl" rotWithShape="0">
                    <a:prstClr val="black"/>
                  </a:outerShdw>
                </a:effectLst>
              </a:rPr>
              <a:t>Proverbs 14:12</a:t>
            </a:r>
            <a:endParaRPr lang="en-US" i="1" dirty="0"/>
          </a:p>
          <a:p>
            <a:r>
              <a:rPr lang="en-US" sz="2000" i="1" dirty="0">
                <a:solidFill>
                  <a:schemeClr val="bg1"/>
                </a:solidFill>
              </a:rPr>
              <a:t>“There is a way that seems right to a man, but its end is the way to death.” </a:t>
            </a:r>
          </a:p>
        </p:txBody>
      </p:sp>
      <p:sp>
        <p:nvSpPr>
          <p:cNvPr id="6" name="Rectangle 5">
            <a:extLst>
              <a:ext uri="{FF2B5EF4-FFF2-40B4-BE49-F238E27FC236}">
                <a16:creationId xmlns:a16="http://schemas.microsoft.com/office/drawing/2014/main" id="{2F07E8E5-E3CE-49D9-B42A-067607463A23}"/>
              </a:ext>
            </a:extLst>
          </p:cNvPr>
          <p:cNvSpPr/>
          <p:nvPr/>
        </p:nvSpPr>
        <p:spPr>
          <a:xfrm>
            <a:off x="152400" y="375576"/>
            <a:ext cx="8763000" cy="762000"/>
          </a:xfrm>
          <a:prstGeom prst="rect">
            <a:avLst/>
          </a:prstGeom>
          <a:solidFill>
            <a:srgbClr val="6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effectLst>
                  <a:outerShdw blurRad="50800" dist="63500" dir="2700000" algn="tl" rotWithShape="0">
                    <a:prstClr val="black"/>
                  </a:outerShdw>
                </a:effectLst>
                <a:latin typeface="Bodoni MT Condensed" panose="02070606080606020203" pitchFamily="18" charset="0"/>
              </a:rPr>
              <a:t>Pursuing Your Way Is The Way Of Death</a:t>
            </a:r>
          </a:p>
        </p:txBody>
      </p:sp>
      <p:sp>
        <p:nvSpPr>
          <p:cNvPr id="7" name="Rectangle 6">
            <a:extLst>
              <a:ext uri="{FF2B5EF4-FFF2-40B4-BE49-F238E27FC236}">
                <a16:creationId xmlns:a16="http://schemas.microsoft.com/office/drawing/2014/main" id="{03B2D9FF-D582-4767-8862-ED59834E2817}"/>
              </a:ext>
            </a:extLst>
          </p:cNvPr>
          <p:cNvSpPr/>
          <p:nvPr/>
        </p:nvSpPr>
        <p:spPr>
          <a:xfrm>
            <a:off x="162067" y="4978238"/>
            <a:ext cx="4343400" cy="1292662"/>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Psalm 119:27</a:t>
            </a:r>
          </a:p>
          <a:p>
            <a:r>
              <a:rPr lang="en-US" sz="2000" i="1" dirty="0">
                <a:solidFill>
                  <a:schemeClr val="bg1"/>
                </a:solidFill>
              </a:rPr>
              <a:t>“Make me understand the way of your precepts, and I will meditate on your wondrous works.”</a:t>
            </a: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4638959" y="1831273"/>
            <a:ext cx="4247866" cy="3429000"/>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ffectLst>
                  <a:outerShdw blurRad="50800" dist="76200" dir="2700000" algn="tl" rotWithShape="0">
                    <a:prstClr val="black"/>
                  </a:outerShdw>
                </a:effectLst>
                <a:latin typeface="Bodoni MT Condensed" panose="02070606080606020203" pitchFamily="18" charset="0"/>
              </a:rPr>
              <a:t>Frank Sinatra’s Song          </a:t>
            </a:r>
            <a:r>
              <a:rPr lang="en-US" sz="4000" i="1" dirty="0">
                <a:effectLst>
                  <a:outerShdw blurRad="50800" dist="76200" dir="2700000" algn="tl" rotWithShape="0">
                    <a:prstClr val="black"/>
                  </a:outerShdw>
                </a:effectLst>
                <a:latin typeface="Bodoni MT Condensed" panose="02070606080606020203" pitchFamily="18" charset="0"/>
              </a:rPr>
              <a:t>“I Did It My Way”  </a:t>
            </a:r>
          </a:p>
          <a:p>
            <a:pPr algn="ctr"/>
            <a:r>
              <a:rPr lang="en-US" sz="4000" i="1" dirty="0">
                <a:effectLst>
                  <a:outerShdw blurRad="50800" dist="76200" dir="2700000" algn="tl" rotWithShape="0">
                    <a:prstClr val="black"/>
                  </a:outerShdw>
                </a:effectLst>
                <a:latin typeface="Bodoni MT Condensed" panose="02070606080606020203" pitchFamily="18" charset="0"/>
              </a:rPr>
              <a:t>But “My Way” </a:t>
            </a:r>
          </a:p>
          <a:p>
            <a:pPr algn="ctr"/>
            <a:r>
              <a:rPr lang="en-US" sz="4000" i="1" dirty="0">
                <a:effectLst>
                  <a:outerShdw blurRad="50800" dist="76200" dir="2700000" algn="tl" rotWithShape="0">
                    <a:prstClr val="black"/>
                  </a:outerShdw>
                </a:effectLst>
                <a:latin typeface="Bodoni MT Condensed" panose="02070606080606020203" pitchFamily="18" charset="0"/>
              </a:rPr>
              <a:t>Is The WRONG Way!</a:t>
            </a:r>
            <a:endParaRPr lang="en-US" sz="4000" dirty="0">
              <a:effectLst>
                <a:outerShdw blurRad="50800" dist="76200" dir="2700000" algn="tl" rotWithShape="0">
                  <a:prstClr val="black"/>
                </a:outerShdw>
              </a:effectLst>
              <a:latin typeface="Bodoni MT Condensed" panose="02070606080606020203" pitchFamily="18" charset="0"/>
            </a:endParaRPr>
          </a:p>
        </p:txBody>
      </p:sp>
      <p:sp>
        <p:nvSpPr>
          <p:cNvPr id="9" name="TextBox 8">
            <a:extLst>
              <a:ext uri="{FF2B5EF4-FFF2-40B4-BE49-F238E27FC236}">
                <a16:creationId xmlns:a16="http://schemas.microsoft.com/office/drawing/2014/main" id="{35D15E95-1267-4778-B5D4-0E5BCD172EAE}"/>
              </a:ext>
            </a:extLst>
          </p:cNvPr>
          <p:cNvSpPr txBox="1"/>
          <p:nvPr/>
        </p:nvSpPr>
        <p:spPr>
          <a:xfrm>
            <a:off x="5715000" y="5916569"/>
            <a:ext cx="3200400" cy="830997"/>
          </a:xfrm>
          <a:prstGeom prst="rect">
            <a:avLst/>
          </a:prstGeom>
          <a:noFill/>
        </p:spPr>
        <p:txBody>
          <a:bodyPr wrap="square" rtlCol="0">
            <a:spAutoFit/>
          </a:bodyPr>
          <a:lstStyle/>
          <a:p>
            <a:pPr algn="r"/>
            <a:r>
              <a:rPr lang="en-US" sz="2400" b="1" i="1" dirty="0">
                <a:solidFill>
                  <a:srgbClr val="00B0F0"/>
                </a:solidFill>
                <a:effectLst>
                  <a:outerShdw blurRad="50800" dist="63500" dir="2700000" algn="tl" rotWithShape="0">
                    <a:prstClr val="black"/>
                  </a:outerShdw>
                </a:effectLst>
                <a:latin typeface="Bodoni MT Condensed" panose="02070606080606020203" pitchFamily="18" charset="0"/>
              </a:rPr>
              <a:t>Navigating God’s Narrow,   </a:t>
            </a:r>
          </a:p>
          <a:p>
            <a:pPr algn="r"/>
            <a:r>
              <a:rPr lang="en-US" sz="2400" b="1" i="1" dirty="0">
                <a:solidFill>
                  <a:srgbClr val="00B0F0"/>
                </a:solidFill>
                <a:effectLst>
                  <a:outerShdw blurRad="50800" dist="63500" dir="2700000" algn="tl" rotWithShape="0">
                    <a:prstClr val="black"/>
                  </a:outerShdw>
                </a:effectLst>
                <a:latin typeface="Bodoni MT Condensed" panose="02070606080606020203" pitchFamily="18" charset="0"/>
              </a:rPr>
              <a:t>Straight Path To Heaven</a:t>
            </a:r>
          </a:p>
        </p:txBody>
      </p:sp>
    </p:spTree>
    <p:extLst>
      <p:ext uri="{BB962C8B-B14F-4D97-AF65-F5344CB8AC3E}">
        <p14:creationId xmlns:p14="http://schemas.microsoft.com/office/powerpoint/2010/main" val="3566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BC908BAC-BB82-4568-9DEC-7D1E33F43583}"/>
              </a:ext>
            </a:extLst>
          </p:cNvPr>
          <p:cNvSpPr/>
          <p:nvPr/>
        </p:nvSpPr>
        <p:spPr>
          <a:xfrm>
            <a:off x="152400" y="3172548"/>
            <a:ext cx="4114800" cy="1600438"/>
          </a:xfrm>
          <a:prstGeom prst="rect">
            <a:avLst/>
          </a:prstGeom>
        </p:spPr>
        <p:txBody>
          <a:bodyPr wrap="square">
            <a:spAutoFit/>
          </a:bodyPr>
          <a:lstStyle/>
          <a:p>
            <a:r>
              <a:rPr lang="en-US" b="1" i="1" dirty="0">
                <a:solidFill>
                  <a:srgbClr val="FFFF00"/>
                </a:solidFill>
                <a:effectLst>
                  <a:outerShdw blurRad="50800" dist="63500" dir="2700000" algn="tl" rotWithShape="0">
                    <a:prstClr val="black"/>
                  </a:outerShdw>
                </a:effectLst>
              </a:rPr>
              <a:t>2 Peter 2:15</a:t>
            </a:r>
            <a:endParaRPr lang="en-US" i="1" dirty="0"/>
          </a:p>
          <a:p>
            <a:r>
              <a:rPr lang="en-US" sz="2000" i="1" dirty="0"/>
              <a:t>“</a:t>
            </a:r>
            <a:r>
              <a:rPr lang="en-US" sz="2000" i="1" dirty="0">
                <a:solidFill>
                  <a:schemeClr val="bg1"/>
                </a:solidFill>
              </a:rPr>
              <a:t>Forsaking the right way, they have gone astray. They have followed the way of Balaam, the son of </a:t>
            </a:r>
            <a:r>
              <a:rPr lang="en-US" sz="2000" i="1" dirty="0" err="1">
                <a:solidFill>
                  <a:schemeClr val="bg1"/>
                </a:solidFill>
              </a:rPr>
              <a:t>Beor</a:t>
            </a:r>
            <a:r>
              <a:rPr lang="en-US" sz="2000" i="1" dirty="0">
                <a:solidFill>
                  <a:schemeClr val="bg1"/>
                </a:solidFill>
              </a:rPr>
              <a:t>, who loved gain from wrongdoing.” </a:t>
            </a:r>
          </a:p>
        </p:txBody>
      </p:sp>
      <p:sp>
        <p:nvSpPr>
          <p:cNvPr id="6" name="Rectangle 5">
            <a:extLst>
              <a:ext uri="{FF2B5EF4-FFF2-40B4-BE49-F238E27FC236}">
                <a16:creationId xmlns:a16="http://schemas.microsoft.com/office/drawing/2014/main" id="{2F07E8E5-E3CE-49D9-B42A-067607463A23}"/>
              </a:ext>
            </a:extLst>
          </p:cNvPr>
          <p:cNvSpPr/>
          <p:nvPr/>
        </p:nvSpPr>
        <p:spPr>
          <a:xfrm>
            <a:off x="152400" y="375576"/>
            <a:ext cx="8763000" cy="762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empus Sans ITC" panose="04020404030D07020202" pitchFamily="82" charset="0"/>
              </a:rPr>
              <a:t>Have You </a:t>
            </a:r>
            <a:r>
              <a:rPr lang="en-US" sz="3000" b="1" dirty="0">
                <a:solidFill>
                  <a:srgbClr val="FFFF00"/>
                </a:solidFill>
                <a:effectLst>
                  <a:outerShdw blurRad="50800" dist="63500" dir="2700000" algn="tl" rotWithShape="0">
                    <a:prstClr val="black"/>
                  </a:outerShdw>
                </a:effectLst>
                <a:latin typeface="Tempus Sans ITC" panose="04020404030D07020202" pitchFamily="82" charset="0"/>
              </a:rPr>
              <a:t>Forsaken</a:t>
            </a:r>
            <a:r>
              <a:rPr lang="en-US" sz="3000" b="1" dirty="0">
                <a:solidFill>
                  <a:srgbClr val="FFFF00"/>
                </a:solidFill>
                <a:latin typeface="Tempus Sans ITC" panose="04020404030D07020202" pitchFamily="82" charset="0"/>
              </a:rPr>
              <a:t> </a:t>
            </a:r>
            <a:r>
              <a:rPr lang="en-US" sz="3000" b="1" dirty="0">
                <a:solidFill>
                  <a:srgbClr val="FFFF00"/>
                </a:solidFill>
                <a:effectLst>
                  <a:outerShdw blurRad="50800" dist="63500" dir="2700000" algn="tl" rotWithShape="0">
                    <a:prstClr val="black"/>
                  </a:outerShdw>
                </a:effectLst>
                <a:latin typeface="Tempus Sans ITC" panose="04020404030D07020202" pitchFamily="82" charset="0"/>
              </a:rPr>
              <a:t>The Right Way?</a:t>
            </a:r>
          </a:p>
        </p:txBody>
      </p:sp>
      <p:sp>
        <p:nvSpPr>
          <p:cNvPr id="7" name="Rectangle 6">
            <a:extLst>
              <a:ext uri="{FF2B5EF4-FFF2-40B4-BE49-F238E27FC236}">
                <a16:creationId xmlns:a16="http://schemas.microsoft.com/office/drawing/2014/main" id="{03B2D9FF-D582-4767-8862-ED59834E2817}"/>
              </a:ext>
            </a:extLst>
          </p:cNvPr>
          <p:cNvSpPr/>
          <p:nvPr/>
        </p:nvSpPr>
        <p:spPr>
          <a:xfrm>
            <a:off x="162066" y="5168025"/>
            <a:ext cx="4343400" cy="1292662"/>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Proverbs 28:4</a:t>
            </a:r>
          </a:p>
          <a:p>
            <a:r>
              <a:rPr lang="en-US" sz="2000" i="1" dirty="0">
                <a:solidFill>
                  <a:schemeClr val="bg1"/>
                </a:solidFill>
              </a:rPr>
              <a:t>“Those who forsake the law praise the wicked, but those who keep the law strive against them.”</a:t>
            </a: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4738758" y="2307813"/>
            <a:ext cx="4114800" cy="2860212"/>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50800" dist="76200" dir="2700000" algn="tl" rotWithShape="0">
                    <a:prstClr val="black"/>
                  </a:outerShdw>
                </a:effectLst>
                <a:latin typeface="Bodoni MT Condensed" panose="02070606080606020203" pitchFamily="18" charset="0"/>
              </a:rPr>
              <a:t>To Forsake Something Means to Reject or Disown.  That is Terrible Thing To Do To God &amp; Jesus</a:t>
            </a:r>
          </a:p>
        </p:txBody>
      </p:sp>
      <p:sp>
        <p:nvSpPr>
          <p:cNvPr id="9" name="TextBox 8">
            <a:extLst>
              <a:ext uri="{FF2B5EF4-FFF2-40B4-BE49-F238E27FC236}">
                <a16:creationId xmlns:a16="http://schemas.microsoft.com/office/drawing/2014/main" id="{58F66868-3E75-41D7-8FD4-C260AFE375F9}"/>
              </a:ext>
            </a:extLst>
          </p:cNvPr>
          <p:cNvSpPr txBox="1"/>
          <p:nvPr/>
        </p:nvSpPr>
        <p:spPr>
          <a:xfrm>
            <a:off x="5715000" y="5916569"/>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Tree>
    <p:extLst>
      <p:ext uri="{BB962C8B-B14F-4D97-AF65-F5344CB8AC3E}">
        <p14:creationId xmlns:p14="http://schemas.microsoft.com/office/powerpoint/2010/main" val="4656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BC908BAC-BB82-4568-9DEC-7D1E33F43583}"/>
              </a:ext>
            </a:extLst>
          </p:cNvPr>
          <p:cNvSpPr/>
          <p:nvPr/>
        </p:nvSpPr>
        <p:spPr>
          <a:xfrm>
            <a:off x="228600" y="4100687"/>
            <a:ext cx="3654902" cy="2523768"/>
          </a:xfrm>
          <a:prstGeom prst="rect">
            <a:avLst/>
          </a:prstGeom>
        </p:spPr>
        <p:txBody>
          <a:bodyPr wrap="square">
            <a:spAutoFit/>
          </a:bodyPr>
          <a:lstStyle/>
          <a:p>
            <a:r>
              <a:rPr lang="en-US" b="1" i="1" dirty="0">
                <a:solidFill>
                  <a:srgbClr val="FFFF00"/>
                </a:solidFill>
                <a:effectLst>
                  <a:outerShdw blurRad="50800" dist="63500" dir="2700000" algn="tl" rotWithShape="0">
                    <a:prstClr val="black"/>
                  </a:outerShdw>
                </a:effectLst>
              </a:rPr>
              <a:t>Matthew 7:13-14</a:t>
            </a:r>
            <a:endParaRPr lang="en-US" i="1" dirty="0"/>
          </a:p>
          <a:p>
            <a:r>
              <a:rPr lang="en-US" sz="2000" i="1" dirty="0">
                <a:effectLst>
                  <a:outerShdw blurRad="50800" dist="63500" dir="2700000" algn="tl" rotWithShape="0">
                    <a:prstClr val="black"/>
                  </a:outerShdw>
                </a:effectLst>
              </a:rPr>
              <a:t>"</a:t>
            </a:r>
            <a:r>
              <a:rPr lang="en-US" sz="2000" i="1" dirty="0">
                <a:solidFill>
                  <a:schemeClr val="bg1"/>
                </a:solidFill>
                <a:effectLst>
                  <a:outerShdw blurRad="50800" dist="63500" dir="2700000" algn="tl" rotWithShape="0">
                    <a:prstClr val="black"/>
                  </a:outerShdw>
                </a:effectLst>
              </a:rPr>
              <a:t>Enter by the narrow gate. For the </a:t>
            </a:r>
            <a:r>
              <a:rPr lang="en-US" sz="2000" i="1" u="sng" dirty="0">
                <a:solidFill>
                  <a:schemeClr val="bg1"/>
                </a:solidFill>
                <a:effectLst>
                  <a:outerShdw blurRad="50800" dist="63500" dir="2700000" algn="tl" rotWithShape="0">
                    <a:prstClr val="black"/>
                  </a:outerShdw>
                </a:effectLst>
              </a:rPr>
              <a:t>gate is wide and the way is easy </a:t>
            </a:r>
            <a:r>
              <a:rPr lang="en-US" sz="2000" i="1" dirty="0">
                <a:solidFill>
                  <a:schemeClr val="bg1"/>
                </a:solidFill>
                <a:effectLst>
                  <a:outerShdw blurRad="50800" dist="63500" dir="2700000" algn="tl" rotWithShape="0">
                    <a:prstClr val="black"/>
                  </a:outerShdw>
                </a:effectLst>
              </a:rPr>
              <a:t>that leads to destruction, and those who enter by it are many.  </a:t>
            </a:r>
            <a:r>
              <a:rPr lang="en-US" sz="2000" i="1" u="sng" dirty="0">
                <a:solidFill>
                  <a:schemeClr val="bg1"/>
                </a:solidFill>
                <a:effectLst>
                  <a:outerShdw blurRad="50800" dist="63500" dir="2700000" algn="tl" rotWithShape="0">
                    <a:prstClr val="black"/>
                  </a:outerShdw>
                </a:effectLst>
              </a:rPr>
              <a:t>For the gate is narrow and the way is hard that leads to life</a:t>
            </a:r>
            <a:r>
              <a:rPr lang="en-US" sz="2000" i="1" dirty="0">
                <a:solidFill>
                  <a:schemeClr val="bg1"/>
                </a:solidFill>
                <a:effectLst>
                  <a:outerShdw blurRad="50800" dist="63500" dir="2700000" algn="tl" rotWithShape="0">
                    <a:prstClr val="black"/>
                  </a:outerShdw>
                </a:effectLst>
              </a:rPr>
              <a:t>, and those who find it are few. .” </a:t>
            </a:r>
          </a:p>
        </p:txBody>
      </p:sp>
      <p:sp>
        <p:nvSpPr>
          <p:cNvPr id="6" name="Rectangle 5">
            <a:extLst>
              <a:ext uri="{FF2B5EF4-FFF2-40B4-BE49-F238E27FC236}">
                <a16:creationId xmlns:a16="http://schemas.microsoft.com/office/drawing/2014/main" id="{2F07E8E5-E3CE-49D9-B42A-067607463A23}"/>
              </a:ext>
            </a:extLst>
          </p:cNvPr>
          <p:cNvSpPr/>
          <p:nvPr/>
        </p:nvSpPr>
        <p:spPr>
          <a:xfrm>
            <a:off x="0" y="375576"/>
            <a:ext cx="9144000" cy="762000"/>
          </a:xfrm>
          <a:prstGeom prst="rect">
            <a:avLst/>
          </a:prstGeom>
          <a:solidFill>
            <a:srgbClr val="6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effectLst>
                  <a:outerShdw blurRad="50800" dist="38100" dir="2700000" algn="tl" rotWithShape="0">
                    <a:prstClr val="black"/>
                  </a:outerShdw>
                </a:effectLst>
                <a:latin typeface="Tempus Sans ITC" panose="04020404030D07020202" pitchFamily="82" charset="0"/>
              </a:rPr>
              <a:t>The Right Way Is Usually The  Hard Way?</a:t>
            </a:r>
          </a:p>
        </p:txBody>
      </p:sp>
      <p:sp>
        <p:nvSpPr>
          <p:cNvPr id="7" name="TextBox 6">
            <a:extLst>
              <a:ext uri="{FF2B5EF4-FFF2-40B4-BE49-F238E27FC236}">
                <a16:creationId xmlns:a16="http://schemas.microsoft.com/office/drawing/2014/main" id="{528D4EC7-C5CC-46E9-8D97-3CE39527EB6B}"/>
              </a:ext>
            </a:extLst>
          </p:cNvPr>
          <p:cNvSpPr txBox="1"/>
          <p:nvPr/>
        </p:nvSpPr>
        <p:spPr>
          <a:xfrm>
            <a:off x="5715000" y="5916569"/>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
        <p:nvSpPr>
          <p:cNvPr id="8" name="Rectangle: Rounded Corners 7">
            <a:extLst>
              <a:ext uri="{FF2B5EF4-FFF2-40B4-BE49-F238E27FC236}">
                <a16:creationId xmlns:a16="http://schemas.microsoft.com/office/drawing/2014/main" id="{5D651495-5EEC-4E32-81DD-E4FE777DE8EB}"/>
              </a:ext>
            </a:extLst>
          </p:cNvPr>
          <p:cNvSpPr/>
          <p:nvPr/>
        </p:nvSpPr>
        <p:spPr>
          <a:xfrm>
            <a:off x="3994708" y="1446435"/>
            <a:ext cx="4866240" cy="1662984"/>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ffectLst>
                  <a:outerShdw blurRad="50800" dist="76200" dir="2700000" algn="tl" rotWithShape="0">
                    <a:prstClr val="black"/>
                  </a:outerShdw>
                </a:effectLst>
                <a:latin typeface="Bodoni MT Condensed" panose="02070606080606020203" pitchFamily="18" charset="0"/>
              </a:rPr>
              <a:t>The WAY To LIFE</a:t>
            </a:r>
          </a:p>
          <a:p>
            <a:pPr algn="ctr"/>
            <a:r>
              <a:rPr lang="en-US" sz="4000" dirty="0">
                <a:effectLst>
                  <a:outerShdw blurRad="50800" dist="76200" dir="2700000" algn="tl" rotWithShape="0">
                    <a:prstClr val="black"/>
                  </a:outerShdw>
                </a:effectLst>
                <a:latin typeface="Bodoni MT Condensed" panose="02070606080606020203" pitchFamily="18" charset="0"/>
              </a:rPr>
              <a:t> Is </a:t>
            </a:r>
            <a:r>
              <a:rPr lang="en-US" sz="4000" i="1" dirty="0">
                <a:effectLst>
                  <a:outerShdw blurRad="50800" dist="76200" dir="2700000" algn="tl" rotWithShape="0">
                    <a:prstClr val="black"/>
                  </a:outerShdw>
                </a:effectLst>
                <a:latin typeface="Bodoni MT Condensed" panose="02070606080606020203" pitchFamily="18" charset="0"/>
              </a:rPr>
              <a:t>Hard, Difficult, Challenging!  </a:t>
            </a:r>
            <a:endParaRPr lang="en-US" sz="4000" dirty="0">
              <a:effectLst>
                <a:outerShdw blurRad="50800" dist="76200" dir="2700000" algn="tl" rotWithShape="0">
                  <a:prstClr val="black"/>
                </a:outerShdw>
              </a:effectLst>
              <a:latin typeface="Bodoni MT Condensed" panose="02070606080606020203" pitchFamily="18" charset="0"/>
            </a:endParaRPr>
          </a:p>
        </p:txBody>
      </p:sp>
      <p:sp>
        <p:nvSpPr>
          <p:cNvPr id="9" name="Rectangle: Rounded Corners 8">
            <a:extLst>
              <a:ext uri="{FF2B5EF4-FFF2-40B4-BE49-F238E27FC236}">
                <a16:creationId xmlns:a16="http://schemas.microsoft.com/office/drawing/2014/main" id="{D6E545CE-94C6-48EA-A808-4042022A54DB}"/>
              </a:ext>
            </a:extLst>
          </p:cNvPr>
          <p:cNvSpPr/>
          <p:nvPr/>
        </p:nvSpPr>
        <p:spPr>
          <a:xfrm>
            <a:off x="4823094" y="3501489"/>
            <a:ext cx="3853146" cy="2057399"/>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ffectLst>
                  <a:outerShdw blurRad="50800" dist="76200" dir="2700000" algn="tl" rotWithShape="0">
                    <a:prstClr val="black"/>
                  </a:outerShdw>
                </a:effectLst>
                <a:latin typeface="Bodoni MT Condensed" panose="02070606080606020203" pitchFamily="18" charset="0"/>
              </a:rPr>
              <a:t>The WAY To DESTRUCTION Is Easy, Smooth, Effortless. </a:t>
            </a:r>
          </a:p>
        </p:txBody>
      </p:sp>
    </p:spTree>
    <p:extLst>
      <p:ext uri="{BB962C8B-B14F-4D97-AF65-F5344CB8AC3E}">
        <p14:creationId xmlns:p14="http://schemas.microsoft.com/office/powerpoint/2010/main" val="3816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2F07E8E5-E3CE-49D9-B42A-067607463A23}"/>
              </a:ext>
            </a:extLst>
          </p:cNvPr>
          <p:cNvSpPr/>
          <p:nvPr/>
        </p:nvSpPr>
        <p:spPr>
          <a:xfrm>
            <a:off x="0" y="375576"/>
            <a:ext cx="9144000" cy="762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rgbClr val="FFFF00"/>
              </a:solidFill>
              <a:effectLst>
                <a:outerShdw blurRad="50800" dist="38100" dir="2700000" algn="tl" rotWithShape="0">
                  <a:prstClr val="black"/>
                </a:outerShdw>
              </a:effectLst>
              <a:latin typeface="Tempus Sans ITC" panose="04020404030D07020202" pitchFamily="82" charset="0"/>
            </a:endParaRPr>
          </a:p>
          <a:p>
            <a:pPr algn="ctr"/>
            <a:r>
              <a:rPr lang="en-US" sz="3000" b="1" dirty="0">
                <a:solidFill>
                  <a:srgbClr val="FFFF00"/>
                </a:solidFill>
                <a:effectLst>
                  <a:outerShdw blurRad="50800" dist="38100" dir="2700000" algn="tl" rotWithShape="0">
                    <a:prstClr val="black"/>
                  </a:outerShdw>
                </a:effectLst>
                <a:latin typeface="Tempus Sans ITC" panose="04020404030D07020202" pitchFamily="82" charset="0"/>
              </a:rPr>
              <a:t>Are You Travelling The Way Of Sinners?</a:t>
            </a:r>
          </a:p>
          <a:p>
            <a:pPr algn="ctr"/>
            <a:endParaRPr lang="en-US" sz="3000" b="1" dirty="0">
              <a:solidFill>
                <a:srgbClr val="FFFF00"/>
              </a:solidFill>
              <a:effectLst>
                <a:outerShdw blurRad="50800" dist="63500" dir="2700000" algn="tl" rotWithShape="0">
                  <a:prstClr val="black"/>
                </a:outerShdw>
              </a:effectLst>
              <a:latin typeface="Tempus Sans ITC" panose="04020404030D07020202" pitchFamily="82" charset="0"/>
            </a:endParaRPr>
          </a:p>
        </p:txBody>
      </p:sp>
      <p:sp>
        <p:nvSpPr>
          <p:cNvPr id="7" name="Rectangle 6">
            <a:extLst>
              <a:ext uri="{FF2B5EF4-FFF2-40B4-BE49-F238E27FC236}">
                <a16:creationId xmlns:a16="http://schemas.microsoft.com/office/drawing/2014/main" id="{03B2D9FF-D582-4767-8862-ED59834E2817}"/>
              </a:ext>
            </a:extLst>
          </p:cNvPr>
          <p:cNvSpPr/>
          <p:nvPr/>
        </p:nvSpPr>
        <p:spPr>
          <a:xfrm>
            <a:off x="152400" y="2733794"/>
            <a:ext cx="4193698" cy="1600438"/>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Psalm 1:1</a:t>
            </a:r>
          </a:p>
          <a:p>
            <a:r>
              <a:rPr lang="en-US" sz="2000" i="1" dirty="0">
                <a:solidFill>
                  <a:schemeClr val="bg1"/>
                </a:solidFill>
                <a:effectLst>
                  <a:outerShdw blurRad="50800" dist="63500" dir="2700000" algn="tl" rotWithShape="0">
                    <a:prstClr val="black"/>
                  </a:outerShdw>
                </a:effectLst>
              </a:rPr>
              <a:t>“Blessed is the man who walks not in the counsel of the wicked, nor stands in the way of sinners, nor sits in the seat of scoffers.”</a:t>
            </a:r>
            <a:endParaRPr lang="en-US" sz="2000" i="1" u="sng" dirty="0">
              <a:solidFill>
                <a:schemeClr val="bg1"/>
              </a:solidFill>
              <a:effectLst>
                <a:outerShdw blurRad="50800" dist="63500" dir="2700000" algn="tl" rotWithShape="0">
                  <a:prstClr val="black"/>
                </a:outerShdw>
              </a:effectLst>
            </a:endParaRP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4836566" y="3052763"/>
            <a:ext cx="4155034" cy="1937673"/>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50800" dist="76200" dir="2700000" algn="tl" rotWithShape="0">
                    <a:prstClr val="black"/>
                  </a:outerShdw>
                </a:effectLst>
                <a:latin typeface="Bodoni MT Condensed" panose="02070606080606020203" pitchFamily="18" charset="0"/>
              </a:rPr>
              <a:t>Sinners Will Not Be Able To Help You Find The Right Way</a:t>
            </a:r>
          </a:p>
        </p:txBody>
      </p:sp>
      <p:sp>
        <p:nvSpPr>
          <p:cNvPr id="9" name="Rectangle 8">
            <a:extLst>
              <a:ext uri="{FF2B5EF4-FFF2-40B4-BE49-F238E27FC236}">
                <a16:creationId xmlns:a16="http://schemas.microsoft.com/office/drawing/2014/main" id="{1817DF08-C519-4114-B721-23A8026FE3CA}"/>
              </a:ext>
            </a:extLst>
          </p:cNvPr>
          <p:cNvSpPr/>
          <p:nvPr/>
        </p:nvSpPr>
        <p:spPr>
          <a:xfrm>
            <a:off x="167185" y="4501224"/>
            <a:ext cx="4193698" cy="2523768"/>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Proverbs 4:14,19</a:t>
            </a:r>
          </a:p>
          <a:p>
            <a:r>
              <a:rPr lang="en-US" sz="2000" i="1" dirty="0">
                <a:solidFill>
                  <a:schemeClr val="bg1"/>
                </a:solidFill>
              </a:rPr>
              <a:t>“Do not enter the path of the wicked,</a:t>
            </a:r>
          </a:p>
          <a:p>
            <a:r>
              <a:rPr lang="en-US" sz="2000" i="1" dirty="0">
                <a:solidFill>
                  <a:schemeClr val="bg1"/>
                </a:solidFill>
              </a:rPr>
              <a:t>and do not walk in the way of the evil.”</a:t>
            </a:r>
          </a:p>
          <a:p>
            <a:endParaRPr lang="en-US" sz="2000" i="1" dirty="0">
              <a:solidFill>
                <a:schemeClr val="bg1"/>
              </a:solidFill>
            </a:endParaRPr>
          </a:p>
          <a:p>
            <a:r>
              <a:rPr lang="en-US" sz="2000" i="1" dirty="0">
                <a:solidFill>
                  <a:schemeClr val="bg1"/>
                </a:solidFill>
              </a:rPr>
              <a:t>“The way of the wicked is like deep darkness; they do not know over </a:t>
            </a:r>
            <a:r>
              <a:rPr lang="en-US" sz="2000" i="1" dirty="0"/>
              <a:t>what they stumble.”</a:t>
            </a:r>
          </a:p>
          <a:p>
            <a:endParaRPr lang="en-US" sz="2000" i="1" dirty="0"/>
          </a:p>
        </p:txBody>
      </p:sp>
      <p:sp>
        <p:nvSpPr>
          <p:cNvPr id="10" name="TextBox 9">
            <a:extLst>
              <a:ext uri="{FF2B5EF4-FFF2-40B4-BE49-F238E27FC236}">
                <a16:creationId xmlns:a16="http://schemas.microsoft.com/office/drawing/2014/main" id="{054A59E6-C6A5-4AA2-99A5-12328FD8A767}"/>
              </a:ext>
            </a:extLst>
          </p:cNvPr>
          <p:cNvSpPr txBox="1"/>
          <p:nvPr/>
        </p:nvSpPr>
        <p:spPr>
          <a:xfrm>
            <a:off x="5715000" y="5916569"/>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Tree>
    <p:extLst>
      <p:ext uri="{BB962C8B-B14F-4D97-AF65-F5344CB8AC3E}">
        <p14:creationId xmlns:p14="http://schemas.microsoft.com/office/powerpoint/2010/main" val="135102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C22E-8834-4132-9830-0B0AF0B0305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2F07E8E5-E3CE-49D9-B42A-067607463A23}"/>
              </a:ext>
            </a:extLst>
          </p:cNvPr>
          <p:cNvSpPr/>
          <p:nvPr/>
        </p:nvSpPr>
        <p:spPr>
          <a:xfrm>
            <a:off x="0" y="375576"/>
            <a:ext cx="9144000" cy="762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rgbClr val="FFFF00"/>
              </a:solidFill>
              <a:effectLst>
                <a:outerShdw blurRad="50800" dist="38100" dir="2700000" algn="tl" rotWithShape="0">
                  <a:prstClr val="black"/>
                </a:outerShdw>
              </a:effectLst>
              <a:latin typeface="Tempus Sans ITC" panose="04020404030D07020202" pitchFamily="82" charset="0"/>
            </a:endParaRPr>
          </a:p>
          <a:p>
            <a:pPr algn="ctr"/>
            <a:r>
              <a:rPr lang="en-US" sz="4400" b="1" dirty="0">
                <a:solidFill>
                  <a:schemeClr val="bg1"/>
                </a:solidFill>
                <a:effectLst>
                  <a:outerShdw blurRad="50800" dist="38100" dir="2700000" algn="tl" rotWithShape="0">
                    <a:prstClr val="black"/>
                  </a:outerShdw>
                </a:effectLst>
                <a:latin typeface="Bodoni MT Condensed" panose="02070606080606020203" pitchFamily="18" charset="0"/>
              </a:rPr>
              <a:t>Jesus Knows The Right Way</a:t>
            </a:r>
          </a:p>
          <a:p>
            <a:pPr algn="ctr"/>
            <a:endParaRPr lang="en-US" sz="3000" b="1" dirty="0">
              <a:solidFill>
                <a:srgbClr val="FFFF00"/>
              </a:solidFill>
              <a:effectLst>
                <a:outerShdw blurRad="50800" dist="63500" dir="2700000" algn="tl" rotWithShape="0">
                  <a:prstClr val="black"/>
                </a:outerShdw>
              </a:effectLst>
              <a:latin typeface="Tempus Sans ITC" panose="04020404030D07020202" pitchFamily="82" charset="0"/>
            </a:endParaRPr>
          </a:p>
        </p:txBody>
      </p:sp>
      <p:sp>
        <p:nvSpPr>
          <p:cNvPr id="7" name="Rectangle 6">
            <a:extLst>
              <a:ext uri="{FF2B5EF4-FFF2-40B4-BE49-F238E27FC236}">
                <a16:creationId xmlns:a16="http://schemas.microsoft.com/office/drawing/2014/main" id="{03B2D9FF-D582-4767-8862-ED59834E2817}"/>
              </a:ext>
            </a:extLst>
          </p:cNvPr>
          <p:cNvSpPr/>
          <p:nvPr/>
        </p:nvSpPr>
        <p:spPr>
          <a:xfrm>
            <a:off x="152400" y="3103806"/>
            <a:ext cx="4193698" cy="1292662"/>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John 14:6</a:t>
            </a:r>
          </a:p>
          <a:p>
            <a:r>
              <a:rPr lang="en-US" sz="2000" i="1" dirty="0">
                <a:effectLst>
                  <a:outerShdw blurRad="50800" dist="63500" dir="2700000" algn="tl" rotWithShape="0">
                    <a:prstClr val="black"/>
                  </a:outerShdw>
                </a:effectLst>
              </a:rPr>
              <a:t>“</a:t>
            </a:r>
            <a:r>
              <a:rPr lang="en-US" sz="2000" i="1" dirty="0">
                <a:solidFill>
                  <a:schemeClr val="bg1"/>
                </a:solidFill>
                <a:effectLst>
                  <a:outerShdw blurRad="50800" dist="63500" dir="2700000" algn="tl" rotWithShape="0">
                    <a:prstClr val="black"/>
                  </a:outerShdw>
                </a:effectLst>
              </a:rPr>
              <a:t>Jesus said to him, ‘I am the way, and the truth, and the life. No one comes to the Father except through me.’” </a:t>
            </a:r>
          </a:p>
        </p:txBody>
      </p:sp>
      <p:sp>
        <p:nvSpPr>
          <p:cNvPr id="8" name="Rectangle: Rounded Corners 7">
            <a:extLst>
              <a:ext uri="{FF2B5EF4-FFF2-40B4-BE49-F238E27FC236}">
                <a16:creationId xmlns:a16="http://schemas.microsoft.com/office/drawing/2014/main" id="{1BC98793-0AAD-43F0-AD76-D69D2F83D775}"/>
              </a:ext>
            </a:extLst>
          </p:cNvPr>
          <p:cNvSpPr/>
          <p:nvPr/>
        </p:nvSpPr>
        <p:spPr>
          <a:xfrm>
            <a:off x="4645710" y="2854788"/>
            <a:ext cx="4255827" cy="2286000"/>
          </a:xfrm>
          <a:prstGeom prst="roundRect">
            <a:avLst/>
          </a:pr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50800" dist="76200" dir="2700000" algn="tl" rotWithShape="0">
                    <a:prstClr val="black"/>
                  </a:outerShdw>
                </a:effectLst>
                <a:latin typeface="Bodoni MT Condensed" panose="02070606080606020203" pitchFamily="18" charset="0"/>
              </a:rPr>
              <a:t>The Word “Way” Means Road or Route.  Thus, Jesus Knows The Way To God &amp; Heaven!</a:t>
            </a:r>
          </a:p>
        </p:txBody>
      </p:sp>
      <p:sp>
        <p:nvSpPr>
          <p:cNvPr id="9" name="Rectangle 8">
            <a:extLst>
              <a:ext uri="{FF2B5EF4-FFF2-40B4-BE49-F238E27FC236}">
                <a16:creationId xmlns:a16="http://schemas.microsoft.com/office/drawing/2014/main" id="{1817DF08-C519-4114-B721-23A8026FE3CA}"/>
              </a:ext>
            </a:extLst>
          </p:cNvPr>
          <p:cNvSpPr/>
          <p:nvPr/>
        </p:nvSpPr>
        <p:spPr>
          <a:xfrm>
            <a:off x="152400" y="4817490"/>
            <a:ext cx="4193698" cy="1600438"/>
          </a:xfrm>
          <a:prstGeom prst="rect">
            <a:avLst/>
          </a:prstGeom>
        </p:spPr>
        <p:txBody>
          <a:bodyPr wrap="square">
            <a:spAutoFit/>
          </a:bodyPr>
          <a:lstStyle/>
          <a:p>
            <a:r>
              <a:rPr lang="en-US" b="1" dirty="0">
                <a:solidFill>
                  <a:srgbClr val="FFFF00"/>
                </a:solidFill>
                <a:effectLst>
                  <a:outerShdw blurRad="50800" dist="38100" dir="2700000" algn="tl" rotWithShape="0">
                    <a:prstClr val="black"/>
                  </a:outerShdw>
                </a:effectLst>
              </a:rPr>
              <a:t>Acts 4:12</a:t>
            </a:r>
          </a:p>
          <a:p>
            <a:r>
              <a:rPr lang="en-US" sz="2000" i="1" dirty="0"/>
              <a:t>“</a:t>
            </a:r>
            <a:r>
              <a:rPr lang="en-US" sz="2000" i="1" dirty="0">
                <a:solidFill>
                  <a:schemeClr val="bg1"/>
                </a:solidFill>
              </a:rPr>
              <a:t>And there is salvation in no one else, for there is no other name under heaven given among men by which we must be saved."</a:t>
            </a:r>
          </a:p>
        </p:txBody>
      </p:sp>
      <p:sp>
        <p:nvSpPr>
          <p:cNvPr id="10" name="TextBox 9">
            <a:extLst>
              <a:ext uri="{FF2B5EF4-FFF2-40B4-BE49-F238E27FC236}">
                <a16:creationId xmlns:a16="http://schemas.microsoft.com/office/drawing/2014/main" id="{D1FA4DD6-0E5D-497C-A2A7-5876D5C6D1A2}"/>
              </a:ext>
            </a:extLst>
          </p:cNvPr>
          <p:cNvSpPr txBox="1"/>
          <p:nvPr/>
        </p:nvSpPr>
        <p:spPr>
          <a:xfrm>
            <a:off x="5715000" y="5916569"/>
            <a:ext cx="3200400" cy="707886"/>
          </a:xfrm>
          <a:prstGeom prst="rect">
            <a:avLst/>
          </a:prstGeom>
          <a:noFill/>
        </p:spPr>
        <p:txBody>
          <a:bodyPr wrap="square" rtlCol="0">
            <a:spAutoFit/>
          </a:bodyPr>
          <a:lstStyle/>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Navigating God’s Narrow,   </a:t>
            </a:r>
          </a:p>
          <a:p>
            <a:pPr algn="r"/>
            <a:r>
              <a:rPr lang="en-US" sz="2000" b="1" i="1" dirty="0">
                <a:solidFill>
                  <a:srgbClr val="00B0F0"/>
                </a:solidFill>
                <a:effectLst>
                  <a:outerShdw blurRad="50800" dist="63500" dir="2700000" algn="tl" rotWithShape="0">
                    <a:prstClr val="black"/>
                  </a:outerShdw>
                </a:effectLst>
                <a:latin typeface="Tempus Sans ITC" panose="04020404030D07020202" pitchFamily="82" charset="0"/>
              </a:rPr>
              <a:t>Straight Path To Heaven</a:t>
            </a:r>
          </a:p>
        </p:txBody>
      </p:sp>
    </p:spTree>
    <p:extLst>
      <p:ext uri="{BB962C8B-B14F-4D97-AF65-F5344CB8AC3E}">
        <p14:creationId xmlns:p14="http://schemas.microsoft.com/office/powerpoint/2010/main" val="95994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3115</TotalTime>
  <Words>900</Words>
  <Application>Microsoft Office PowerPoint</Application>
  <PresentationFormat>On-screen Show (4:3)</PresentationFormat>
  <Paragraphs>80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Bodoni MT Condensed</vt:lpstr>
      <vt:lpstr>Calibri</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EastView</dc:creator>
  <cp:lastModifiedBy>Gary Coles</cp:lastModifiedBy>
  <cp:revision>27</cp:revision>
  <dcterms:created xsi:type="dcterms:W3CDTF">2008-12-11T19:25:36Z</dcterms:created>
  <dcterms:modified xsi:type="dcterms:W3CDTF">2022-09-27T14:06:45Z</dcterms:modified>
</cp:coreProperties>
</file>