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8"/>
  </p:notesMasterIdLst>
  <p:sldIdLst>
    <p:sldId id="565" r:id="rId2"/>
    <p:sldId id="545" r:id="rId3"/>
    <p:sldId id="544" r:id="rId4"/>
    <p:sldId id="573" r:id="rId5"/>
    <p:sldId id="574" r:id="rId6"/>
    <p:sldId id="575" r:id="rId7"/>
    <p:sldId id="563" r:id="rId8"/>
    <p:sldId id="550" r:id="rId9"/>
    <p:sldId id="551" r:id="rId10"/>
    <p:sldId id="567" r:id="rId11"/>
    <p:sldId id="568" r:id="rId12"/>
    <p:sldId id="569" r:id="rId13"/>
    <p:sldId id="570" r:id="rId14"/>
    <p:sldId id="571" r:id="rId15"/>
    <p:sldId id="572" r:id="rId16"/>
    <p:sldId id="5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a:srgbClr val="800000"/>
    <a:srgbClr val="291F35"/>
    <a:srgbClr val="001236"/>
    <a:srgbClr val="480000"/>
    <a:srgbClr val="000000"/>
    <a:srgbClr val="F5C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DF746-47D9-44A8-8E17-BFC4935D4FBB}" v="649" dt="2022-09-27T13:55:51.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52" y="4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79" d="100"/>
          <a:sy n="79" d="100"/>
        </p:scale>
        <p:origin x="-21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6DA61-D729-4B75-A525-FC9ADB8558C0}" type="datetimeFigureOut">
              <a:rPr lang="en-US" smtClean="0"/>
              <a:pPr/>
              <a:t>9/27/2022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272E1-E557-45DB-8B83-156914B78C7C}" type="slidenum">
              <a:rPr lang="en-US" smtClean="0"/>
              <a:pPr/>
              <a:t>‹#›</a:t>
            </a:fld>
            <a:endParaRPr lang="en-US"/>
          </a:p>
        </p:txBody>
      </p:sp>
    </p:spTree>
    <p:extLst>
      <p:ext uri="{BB962C8B-B14F-4D97-AF65-F5344CB8AC3E}">
        <p14:creationId xmlns:p14="http://schemas.microsoft.com/office/powerpoint/2010/main" val="61250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39DEE7-57A0-497F-9ACA-D1E524FA91C4}"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272018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9DEE7-57A0-497F-9ACA-D1E524FA91C4}"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207607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9DEE7-57A0-497F-9ACA-D1E524FA91C4}"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301279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9DEE7-57A0-497F-9ACA-D1E524FA91C4}"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179848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39DEE7-57A0-497F-9ACA-D1E524FA91C4}" type="datetimeFigureOut">
              <a:rPr lang="en-US" smtClean="0"/>
              <a:pPr/>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89199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39DEE7-57A0-497F-9ACA-D1E524FA91C4}"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182139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39DEE7-57A0-497F-9ACA-D1E524FA91C4}" type="datetimeFigureOut">
              <a:rPr lang="en-US" smtClean="0"/>
              <a:pPr/>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215170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39DEE7-57A0-497F-9ACA-D1E524FA91C4}" type="datetimeFigureOut">
              <a:rPr lang="en-US" smtClean="0"/>
              <a:pPr/>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424605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9DEE7-57A0-497F-9ACA-D1E524FA91C4}" type="datetimeFigureOut">
              <a:rPr lang="en-US" smtClean="0"/>
              <a:pPr/>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99001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39DEE7-57A0-497F-9ACA-D1E524FA91C4}"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130906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39DEE7-57A0-497F-9ACA-D1E524FA91C4}" type="datetimeFigureOut">
              <a:rPr lang="en-US" smtClean="0"/>
              <a:pPr/>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B7BD5-5CB2-4A8D-AFC9-581A31827861}" type="slidenum">
              <a:rPr lang="en-US" smtClean="0"/>
              <a:pPr/>
              <a:t>‹#›</a:t>
            </a:fld>
            <a:endParaRPr lang="en-US"/>
          </a:p>
        </p:txBody>
      </p:sp>
    </p:spTree>
    <p:extLst>
      <p:ext uri="{BB962C8B-B14F-4D97-AF65-F5344CB8AC3E}">
        <p14:creationId xmlns:p14="http://schemas.microsoft.com/office/powerpoint/2010/main" val="1253010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9DEE7-57A0-497F-9ACA-D1E524FA91C4}" type="datetimeFigureOut">
              <a:rPr lang="en-US" smtClean="0"/>
              <a:pPr/>
              <a:t>9/27/2022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B7BD5-5CB2-4A8D-AFC9-581A31827861}" type="slidenum">
              <a:rPr lang="en-US" smtClean="0"/>
              <a:pPr/>
              <a:t>‹#›</a:t>
            </a:fld>
            <a:endParaRPr lang="en-US"/>
          </a:p>
        </p:txBody>
      </p:sp>
    </p:spTree>
    <p:extLst>
      <p:ext uri="{BB962C8B-B14F-4D97-AF65-F5344CB8AC3E}">
        <p14:creationId xmlns:p14="http://schemas.microsoft.com/office/powerpoint/2010/main" val="22590734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10;&#10;Description generated with high confidence">
            <a:extLst>
              <a:ext uri="{FF2B5EF4-FFF2-40B4-BE49-F238E27FC236}">
                <a16:creationId xmlns:a16="http://schemas.microsoft.com/office/drawing/2014/main" id="{3D3FA38A-7790-4C68-8B0F-075C6755841C}"/>
              </a:ext>
            </a:extLst>
          </p:cNvPr>
          <p:cNvPicPr>
            <a:picLocks noChangeAspect="1"/>
          </p:cNvPicPr>
          <p:nvPr/>
        </p:nvPicPr>
        <p:blipFill rotWithShape="1">
          <a:blip r:embed="rId2">
            <a:extLst>
              <a:ext uri="{28A0092B-C50C-407E-A947-70E740481C1C}">
                <a14:useLocalDpi xmlns:a14="http://schemas.microsoft.com/office/drawing/2010/main" val="0"/>
              </a:ext>
            </a:extLst>
          </a:blip>
          <a:srcRect l="21044" r="4289"/>
          <a:stretch/>
        </p:blipFill>
        <p:spPr>
          <a:xfrm>
            <a:off x="-2285" y="10"/>
            <a:ext cx="9143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2">
            <a:extLst>
              <a:ext uri="{FF2B5EF4-FFF2-40B4-BE49-F238E27FC236}">
                <a16:creationId xmlns:a16="http://schemas.microsoft.com/office/drawing/2014/main" id="{6FC2FEB7-DDFF-44E1-92F7-05BD5CAC034A}"/>
              </a:ext>
            </a:extLst>
          </p:cNvPr>
          <p:cNvSpPr txBox="1">
            <a:spLocks noChangeArrowheads="1"/>
          </p:cNvSpPr>
          <p:nvPr/>
        </p:nvSpPr>
        <p:spPr bwMode="auto">
          <a:xfrm>
            <a:off x="797814" y="479425"/>
            <a:ext cx="7543800" cy="1461928"/>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5B9BD5"/>
                </a:solidFill>
              </a14:hiddenFill>
            </a:ext>
          </a:extLst>
        </p:spPr>
        <p:txBody>
          <a:bodyPr vert="horz" lIns="91440" tIns="45720" rIns="91440" bIns="45720" numCol="1" rtlCol="0" anchor="b" anchorCtr="0" compatLnSpc="1">
            <a:prstTxWarp prst="textNoShape">
              <a:avLst/>
            </a:prstTxWarp>
            <a:noAutofit/>
          </a:bodyPr>
          <a:lstStyle/>
          <a:p>
            <a:pPr marL="0" marR="0" lvl="0" indent="0" algn="ctr" fontAlgn="base">
              <a:lnSpc>
                <a:spcPct val="90000"/>
              </a:lnSpc>
              <a:spcBef>
                <a:spcPct val="0"/>
              </a:spcBef>
              <a:spcAft>
                <a:spcPts val="600"/>
              </a:spcAft>
              <a:buClrTx/>
              <a:buSzTx/>
              <a:tabLst/>
              <a:defRPr/>
            </a:pPr>
            <a:r>
              <a:rPr kumimoji="0" lang="en-US" altLang="en-US" sz="6000" b="1" i="0" u="none" strike="noStrike" cap="none" spc="0" normalizeH="0" baseline="0" noProof="0" dirty="0">
                <a:ln>
                  <a:noFill/>
                </a:ln>
                <a:solidFill>
                  <a:srgbClr val="FFFFFF"/>
                </a:solidFill>
                <a:effectLst>
                  <a:outerShdw blurRad="50800" dist="63500" dir="2700000" algn="tl" rotWithShape="0">
                    <a:prstClr val="black"/>
                  </a:outerShdw>
                </a:effectLst>
                <a:uLnTx/>
                <a:uFillTx/>
                <a:latin typeface="Bodoni MT Condensed" panose="02070606080606020203" pitchFamily="18" charset="0"/>
                <a:ea typeface="+mj-ea"/>
                <a:cs typeface="+mj-cs"/>
              </a:rPr>
              <a:t>Navigating The </a:t>
            </a:r>
            <a:r>
              <a:rPr lang="en-US" altLang="en-US" sz="6000" b="1" dirty="0">
                <a:solidFill>
                  <a:srgbClr val="FFFFFF"/>
                </a:solidFill>
                <a:effectLst>
                  <a:outerShdw blurRad="50800" dist="63500" dir="2700000" algn="tl" rotWithShape="0">
                    <a:prstClr val="black"/>
                  </a:outerShdw>
                </a:effectLst>
                <a:latin typeface="Bodoni MT Condensed" panose="02070606080606020203" pitchFamily="18" charset="0"/>
                <a:ea typeface="+mj-ea"/>
                <a:cs typeface="+mj-cs"/>
              </a:rPr>
              <a:t>Valley Of Despair &amp; Discouragement</a:t>
            </a:r>
            <a:endParaRPr kumimoji="0" lang="en-US" altLang="en-US" sz="6000" b="0" i="0" u="none" strike="noStrike" cap="none" spc="0" normalizeH="0" baseline="0" noProof="0" dirty="0">
              <a:ln>
                <a:noFill/>
              </a:ln>
              <a:solidFill>
                <a:srgbClr val="FFFFFF"/>
              </a:solidFill>
              <a:effectLst>
                <a:outerShdw blurRad="50800" dist="63500" dir="2700000" algn="tl" rotWithShape="0">
                  <a:prstClr val="black"/>
                </a:outerShdw>
              </a:effectLst>
              <a:uLnTx/>
              <a:uFillTx/>
              <a:latin typeface="Bodoni MT Condensed" panose="02070606080606020203" pitchFamily="18" charset="0"/>
              <a:ea typeface="+mj-ea"/>
              <a:cs typeface="+mj-cs"/>
            </a:endParaRPr>
          </a:p>
        </p:txBody>
      </p:sp>
      <p:sp>
        <p:nvSpPr>
          <p:cNvPr id="5" name="Rectangle 4">
            <a:extLst>
              <a:ext uri="{FF2B5EF4-FFF2-40B4-BE49-F238E27FC236}">
                <a16:creationId xmlns:a16="http://schemas.microsoft.com/office/drawing/2014/main" id="{32CE7E57-AB37-02DB-8154-8BD6A9C0B3A0}"/>
              </a:ext>
            </a:extLst>
          </p:cNvPr>
          <p:cNvSpPr/>
          <p:nvPr/>
        </p:nvSpPr>
        <p:spPr>
          <a:xfrm>
            <a:off x="366712" y="2295989"/>
            <a:ext cx="4495800" cy="4185761"/>
          </a:xfrm>
          <a:prstGeom prst="rect">
            <a:avLst/>
          </a:prstGeom>
          <a:solidFill>
            <a:schemeClr val="tx1">
              <a:alpha val="56000"/>
            </a:schemeClr>
          </a:solidFill>
          <a:ln>
            <a:solidFill>
              <a:srgbClr val="C00000"/>
            </a:solidFill>
          </a:ln>
        </p:spPr>
        <p:txBody>
          <a:bodyPr wrap="square" tIns="91440" bIns="91440">
            <a:spAutoFit/>
          </a:bodyPr>
          <a:lstStyle/>
          <a:p>
            <a:pPr marL="230188" indent="-230188">
              <a:spcAft>
                <a:spcPts val="2400"/>
              </a:spcAft>
              <a:buClr>
                <a:srgbClr val="C00000"/>
              </a:buClr>
              <a:buFont typeface="Wingdings" panose="05000000000000000000" pitchFamily="2" charset="2"/>
              <a:buChar char="§"/>
            </a:pPr>
            <a:r>
              <a:rPr lang="en-US" sz="2000" dirty="0">
                <a:solidFill>
                  <a:schemeClr val="bg1"/>
                </a:solidFill>
              </a:rPr>
              <a:t>16.2 million adults in the United States—equaling 6.7 percent of all adults in the country—have experienced a major depressive episode in the past year.</a:t>
            </a:r>
          </a:p>
          <a:p>
            <a:pPr marL="230188" indent="-230188">
              <a:spcAft>
                <a:spcPts val="2400"/>
              </a:spcAft>
              <a:buClr>
                <a:srgbClr val="C00000"/>
              </a:buClr>
              <a:buFont typeface="Wingdings" panose="05000000000000000000" pitchFamily="2" charset="2"/>
              <a:buChar char="§"/>
            </a:pPr>
            <a:r>
              <a:rPr lang="en-US" sz="2000" dirty="0">
                <a:solidFill>
                  <a:schemeClr val="bg1"/>
                </a:solidFill>
              </a:rPr>
              <a:t>10.3 million U.S. adults experienced an episode that resulted in severe impairment in the past year.</a:t>
            </a:r>
          </a:p>
          <a:p>
            <a:pPr marL="230188" indent="-230188">
              <a:spcAft>
                <a:spcPts val="2400"/>
              </a:spcAft>
              <a:buClr>
                <a:srgbClr val="C00000"/>
              </a:buClr>
              <a:buFont typeface="Wingdings" panose="05000000000000000000" pitchFamily="2" charset="2"/>
              <a:buChar char="§"/>
            </a:pPr>
            <a:r>
              <a:rPr lang="en-US" sz="2000" dirty="0">
                <a:solidFill>
                  <a:schemeClr val="bg1"/>
                </a:solidFill>
              </a:rPr>
              <a:t>Nearly 50 percent of all people diagnosed with depression are also diagnosed with an anxiety disorder.</a:t>
            </a:r>
          </a:p>
        </p:txBody>
      </p:sp>
      <p:sp>
        <p:nvSpPr>
          <p:cNvPr id="7" name="Rectangle 6">
            <a:extLst>
              <a:ext uri="{FF2B5EF4-FFF2-40B4-BE49-F238E27FC236}">
                <a16:creationId xmlns:a16="http://schemas.microsoft.com/office/drawing/2014/main" id="{AF947927-80E8-06F8-7E6B-2EE2A4535D2C}"/>
              </a:ext>
            </a:extLst>
          </p:cNvPr>
          <p:cNvSpPr/>
          <p:nvPr/>
        </p:nvSpPr>
        <p:spPr>
          <a:xfrm>
            <a:off x="5791200" y="2291690"/>
            <a:ext cx="2667000" cy="2800767"/>
          </a:xfrm>
          <a:prstGeom prst="rect">
            <a:avLst/>
          </a:prstGeom>
          <a:solidFill>
            <a:schemeClr val="tx1">
              <a:alpha val="56000"/>
            </a:schemeClr>
          </a:solidFill>
          <a:ln>
            <a:solidFill>
              <a:srgbClr val="C00000"/>
            </a:solidFill>
          </a:ln>
        </p:spPr>
        <p:txBody>
          <a:bodyPr wrap="square">
            <a:spAutoFit/>
          </a:bodyPr>
          <a:lstStyle/>
          <a:p>
            <a:r>
              <a:rPr lang="en-US" sz="2000" i="1" dirty="0">
                <a:solidFill>
                  <a:schemeClr val="bg1"/>
                </a:solidFill>
              </a:rPr>
              <a:t>“When the righteous cry for help, the Lord hears and delivers them out of all their troubles. The Lord is near to the brokenhearted and saves the crushed in spirit.”</a:t>
            </a:r>
          </a:p>
          <a:p>
            <a:pPr algn="r"/>
            <a:r>
              <a:rPr lang="en-US" sz="1600" dirty="0">
                <a:solidFill>
                  <a:schemeClr val="bg1"/>
                </a:solidFill>
              </a:rPr>
              <a:t>- Psalm 34:17-18</a:t>
            </a:r>
          </a:p>
        </p:txBody>
      </p:sp>
    </p:spTree>
    <p:extLst>
      <p:ext uri="{BB962C8B-B14F-4D97-AF65-F5344CB8AC3E}">
        <p14:creationId xmlns:p14="http://schemas.microsoft.com/office/powerpoint/2010/main" val="419832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5126">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5"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62635" y="457200"/>
            <a:ext cx="3657600" cy="1325563"/>
          </a:xfrm>
          <a:prstGeom prst="rect">
            <a:avLst/>
          </a:prstGeom>
        </p:spPr>
        <p:txBody>
          <a:bodyPr vert="horz" lIns="91440" tIns="45720" rIns="91440" bIns="45720" rtlCol="0" anchor="ctr">
            <a:noAutofit/>
          </a:bodyPr>
          <a:lstStyle/>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Things To Remember</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If you Are Combating Discouragement/</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Depression</a:t>
            </a:r>
          </a:p>
        </p:txBody>
      </p:sp>
      <p:sp>
        <p:nvSpPr>
          <p:cNvPr id="12" name="TextBox 11"/>
          <p:cNvSpPr txBox="1"/>
          <p:nvPr/>
        </p:nvSpPr>
        <p:spPr>
          <a:xfrm>
            <a:off x="200166" y="2320924"/>
            <a:ext cx="2971800" cy="4716463"/>
          </a:xfrm>
          <a:prstGeom prst="rect">
            <a:avLst/>
          </a:prstGeom>
        </p:spPr>
        <p:txBody>
          <a:bodyPr vert="horz" lIns="91440" tIns="45720" rIns="91440" bIns="45720" rtlCol="0">
            <a:normAutofit fontScale="92500" lnSpcReduction="10000"/>
          </a:bodyPr>
          <a:lstStyle/>
          <a:p>
            <a:pPr>
              <a:lnSpc>
                <a:spcPct val="90000"/>
              </a:lnSpc>
              <a:buClr>
                <a:srgbClr val="C00000"/>
              </a:buClr>
            </a:pPr>
            <a:r>
              <a:rPr lang="en-US" sz="2400" b="1" u="sng" dirty="0"/>
              <a:t>God Forgives</a:t>
            </a:r>
          </a:p>
          <a:p>
            <a:pPr indent="-228600">
              <a:lnSpc>
                <a:spcPct val="90000"/>
              </a:lnSpc>
              <a:buClr>
                <a:srgbClr val="C00000"/>
              </a:buClr>
              <a:buFont typeface="Arial" panose="020B0604020202020204" pitchFamily="34" charset="0"/>
              <a:buChar char="•"/>
            </a:pPr>
            <a:endParaRPr lang="en-US" sz="1200" dirty="0"/>
          </a:p>
          <a:p>
            <a:pPr marL="342900" indent="-342900">
              <a:spcAft>
                <a:spcPts val="2400"/>
              </a:spcAft>
              <a:buClr>
                <a:srgbClr val="C00000"/>
              </a:buClr>
              <a:buFont typeface="Wingdings" panose="05000000000000000000" pitchFamily="2" charset="2"/>
              <a:buChar char="§"/>
              <a:tabLst>
                <a:tab pos="1597025" algn="l"/>
              </a:tabLst>
            </a:pPr>
            <a:r>
              <a:rPr lang="en-US" sz="1900" u="sng" dirty="0"/>
              <a:t>Acts 2:38 </a:t>
            </a:r>
            <a:r>
              <a:rPr lang="en-US" sz="1900" dirty="0"/>
              <a:t>- </a:t>
            </a:r>
            <a:r>
              <a:rPr lang="en-US" sz="1900" i="1" dirty="0"/>
              <a:t>  “…Repent, and let each of you be baptized in the name of Jesus Christ for the forgiveness of your sins…”</a:t>
            </a:r>
          </a:p>
          <a:p>
            <a:pPr marL="342900" indent="-342900">
              <a:spcAft>
                <a:spcPts val="2400"/>
              </a:spcAft>
              <a:buClr>
                <a:srgbClr val="C00000"/>
              </a:buClr>
              <a:buFont typeface="Wingdings" panose="05000000000000000000" pitchFamily="2" charset="2"/>
              <a:buChar char="§"/>
              <a:tabLst>
                <a:tab pos="1719263" algn="l"/>
              </a:tabLst>
            </a:pPr>
            <a:r>
              <a:rPr lang="en-US" sz="1900" u="sng" dirty="0"/>
              <a:t>1 John 1:9 </a:t>
            </a:r>
            <a:r>
              <a:rPr lang="en-US" sz="1900" dirty="0"/>
              <a:t>- </a:t>
            </a:r>
            <a:r>
              <a:rPr lang="en-US" sz="1900" i="1" dirty="0"/>
              <a:t>"If we confess our sins, He is faithful and righteous to forgive us our sins and to cleanse us from all unrighteousness. </a:t>
            </a:r>
          </a:p>
          <a:p>
            <a:pPr marL="342900" indent="-342900">
              <a:spcAft>
                <a:spcPts val="2400"/>
              </a:spcAft>
              <a:buClr>
                <a:srgbClr val="C00000"/>
              </a:buClr>
              <a:buFont typeface="Wingdings" panose="05000000000000000000" pitchFamily="2" charset="2"/>
              <a:buChar char="§"/>
              <a:tabLst>
                <a:tab pos="1719263" algn="l"/>
              </a:tabLst>
            </a:pPr>
            <a:r>
              <a:rPr lang="en-US" sz="1900" dirty="0"/>
              <a:t>Peter &amp; Paul received additional chances to be useful to God</a:t>
            </a:r>
          </a:p>
          <a:p>
            <a:pPr indent="-228600">
              <a:lnSpc>
                <a:spcPct val="90000"/>
              </a:lnSpc>
              <a:buClr>
                <a:srgbClr val="C00000"/>
              </a:buClr>
              <a:buFont typeface="Arial" panose="020B0604020202020204" pitchFamily="34" charset="0"/>
              <a:buChar char="•"/>
            </a:pPr>
            <a:endParaRPr lang="en-US" sz="1200" dirty="0"/>
          </a:p>
          <a:p>
            <a:pPr marL="342900" indent="-228600">
              <a:lnSpc>
                <a:spcPct val="90000"/>
              </a:lnSpc>
              <a:buClr>
                <a:srgbClr val="C00000"/>
              </a:buClr>
              <a:buFont typeface="Arial" panose="020B0604020202020204" pitchFamily="34" charset="0"/>
              <a:buChar char="•"/>
            </a:pPr>
            <a:endParaRPr lang="en-US" sz="1200" dirty="0"/>
          </a:p>
          <a:p>
            <a:pPr indent="-228600">
              <a:lnSpc>
                <a:spcPct val="90000"/>
              </a:lnSpc>
              <a:buClr>
                <a:srgbClr val="C00000"/>
              </a:buClr>
              <a:buFont typeface="Arial" panose="020B0604020202020204" pitchFamily="34" charset="0"/>
              <a:buChar char="•"/>
            </a:pPr>
            <a:endParaRPr lang="en-US" sz="1200" b="1" u="sng" dirty="0"/>
          </a:p>
        </p:txBody>
      </p:sp>
      <p:sp>
        <p:nvSpPr>
          <p:cNvPr id="5126"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9208" y="958640"/>
            <a:ext cx="4702194" cy="4945244"/>
          </a:xfrm>
          <a:prstGeom prst="roundRect">
            <a:avLst>
              <a:gd name="adj" fmla="val 3513"/>
            </a:avLst>
          </a:prstGeom>
          <a:solidFill>
            <a:srgbClr val="FFFFFF"/>
          </a:solidFill>
          <a:ln w="15875">
            <a:solidFill>
              <a:srgbClr val="793B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encrypted-tbn2.gstatic.com/images?q=tbn:ANd9GcQPUV6SJMka5RSm4uZlE2F-DCzEzWZc6FYCJQHM1eckw6f5Ayhb"/>
          <p:cNvPicPr>
            <a:picLocks noChangeAspect="1" noChangeArrowheads="1"/>
          </p:cNvPicPr>
          <p:nvPr/>
        </p:nvPicPr>
        <p:blipFill rotWithShape="1">
          <a:blip r:embed="rId2">
            <a:extLst>
              <a:ext uri="{28A0092B-C50C-407E-A947-70E740481C1C}">
                <a14:useLocalDpi xmlns:a14="http://schemas.microsoft.com/office/drawing/2010/main" val="0"/>
              </a:ext>
            </a:extLst>
          </a:blip>
          <a:srcRect l="25173" r="31096"/>
          <a:stretch/>
        </p:blipFill>
        <p:spPr bwMode="auto">
          <a:xfrm>
            <a:off x="4202779" y="1258529"/>
            <a:ext cx="4229140"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0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1000"/>
                                        <p:tgtEl>
                                          <p:spTgt spid="12">
                                            <p:txEl>
                                              <p:pRg st="2" end="2"/>
                                            </p:txEl>
                                          </p:spTgt>
                                        </p:tgtEl>
                                      </p:cBhvr>
                                    </p:animEffect>
                                    <p:anim calcmode="lin" valueType="num">
                                      <p:cBhvr>
                                        <p:cTn id="1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fade">
                                      <p:cBhvr>
                                        <p:cTn id="26" dur="1000"/>
                                        <p:tgtEl>
                                          <p:spTgt spid="12">
                                            <p:txEl>
                                              <p:pRg st="4" end="4"/>
                                            </p:txEl>
                                          </p:spTgt>
                                        </p:tgtEl>
                                      </p:cBhvr>
                                    </p:animEffect>
                                    <p:anim calcmode="lin" valueType="num">
                                      <p:cBhvr>
                                        <p:cTn id="27"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5126">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5"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62635" y="457200"/>
            <a:ext cx="3657600" cy="1325563"/>
          </a:xfrm>
          <a:prstGeom prst="rect">
            <a:avLst/>
          </a:prstGeom>
        </p:spPr>
        <p:txBody>
          <a:bodyPr vert="horz" lIns="91440" tIns="45720" rIns="91440" bIns="45720" rtlCol="0" anchor="ctr">
            <a:noAutofit/>
          </a:bodyPr>
          <a:lstStyle/>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Things To Remember</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If you Are Combating Discouragement/</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Depression</a:t>
            </a:r>
          </a:p>
        </p:txBody>
      </p:sp>
      <p:sp>
        <p:nvSpPr>
          <p:cNvPr id="12" name="TextBox 11"/>
          <p:cNvSpPr txBox="1"/>
          <p:nvPr/>
        </p:nvSpPr>
        <p:spPr>
          <a:xfrm>
            <a:off x="183107" y="2362200"/>
            <a:ext cx="2971800" cy="4217987"/>
          </a:xfrm>
          <a:prstGeom prst="rect">
            <a:avLst/>
          </a:prstGeom>
        </p:spPr>
        <p:txBody>
          <a:bodyPr vert="horz" lIns="91440" tIns="45720" rIns="91440" bIns="45720" rtlCol="0">
            <a:normAutofit/>
          </a:bodyPr>
          <a:lstStyle/>
          <a:p>
            <a:pPr>
              <a:lnSpc>
                <a:spcPct val="90000"/>
              </a:lnSpc>
              <a:buClr>
                <a:srgbClr val="C00000"/>
              </a:buClr>
            </a:pPr>
            <a:r>
              <a:rPr lang="en-US" sz="2400" b="1" u="sng" dirty="0"/>
              <a:t>Things Are Usually Not As Bad As You First Believe:</a:t>
            </a:r>
          </a:p>
          <a:p>
            <a:pPr indent="-228600">
              <a:lnSpc>
                <a:spcPct val="90000"/>
              </a:lnSpc>
              <a:buClr>
                <a:srgbClr val="C00000"/>
              </a:buClr>
              <a:buFont typeface="Arial" panose="020B0604020202020204" pitchFamily="34" charset="0"/>
              <a:buChar char="•"/>
            </a:pPr>
            <a:endParaRPr lang="en-US" sz="1200" dirty="0"/>
          </a:p>
          <a:p>
            <a:pPr marL="342900" indent="-342900">
              <a:spcAft>
                <a:spcPts val="2400"/>
              </a:spcAft>
              <a:buClr>
                <a:srgbClr val="C00000"/>
              </a:buClr>
              <a:buFont typeface="Wingdings" panose="05000000000000000000" pitchFamily="2" charset="2"/>
              <a:buChar char="§"/>
              <a:tabLst>
                <a:tab pos="1719263" algn="l"/>
              </a:tabLst>
            </a:pPr>
            <a:r>
              <a:rPr lang="en-US" sz="2000" dirty="0"/>
              <a:t>Elijah eventually discovered this</a:t>
            </a:r>
          </a:p>
          <a:p>
            <a:pPr indent="-228600">
              <a:lnSpc>
                <a:spcPct val="90000"/>
              </a:lnSpc>
              <a:buClr>
                <a:srgbClr val="C00000"/>
              </a:buClr>
              <a:buFont typeface="Arial" panose="020B0604020202020204" pitchFamily="34" charset="0"/>
              <a:buChar char="•"/>
            </a:pPr>
            <a:endParaRPr lang="en-US" sz="1200" dirty="0"/>
          </a:p>
          <a:p>
            <a:pPr marL="342900" indent="-228600">
              <a:lnSpc>
                <a:spcPct val="90000"/>
              </a:lnSpc>
              <a:buClr>
                <a:srgbClr val="C00000"/>
              </a:buClr>
              <a:buFont typeface="Arial" panose="020B0604020202020204" pitchFamily="34" charset="0"/>
              <a:buChar char="•"/>
            </a:pPr>
            <a:endParaRPr lang="en-US" sz="1200" dirty="0"/>
          </a:p>
          <a:p>
            <a:pPr indent="-228600">
              <a:lnSpc>
                <a:spcPct val="90000"/>
              </a:lnSpc>
              <a:buClr>
                <a:srgbClr val="C00000"/>
              </a:buClr>
              <a:buFont typeface="Arial" panose="020B0604020202020204" pitchFamily="34" charset="0"/>
              <a:buChar char="•"/>
            </a:pPr>
            <a:endParaRPr lang="en-US" sz="1200" b="1" u="sng" dirty="0"/>
          </a:p>
        </p:txBody>
      </p:sp>
      <p:sp>
        <p:nvSpPr>
          <p:cNvPr id="5126"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9208" y="958640"/>
            <a:ext cx="4702194" cy="4945244"/>
          </a:xfrm>
          <a:prstGeom prst="roundRect">
            <a:avLst>
              <a:gd name="adj" fmla="val 3513"/>
            </a:avLst>
          </a:prstGeom>
          <a:solidFill>
            <a:srgbClr val="FFFFFF"/>
          </a:solidFill>
          <a:ln w="15875">
            <a:solidFill>
              <a:srgbClr val="793B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encrypted-tbn2.gstatic.com/images?q=tbn:ANd9GcQPUV6SJMka5RSm4uZlE2F-DCzEzWZc6FYCJQHM1eckw6f5Ayhb"/>
          <p:cNvPicPr>
            <a:picLocks noChangeAspect="1" noChangeArrowheads="1"/>
          </p:cNvPicPr>
          <p:nvPr/>
        </p:nvPicPr>
        <p:blipFill rotWithShape="1">
          <a:blip r:embed="rId2">
            <a:extLst>
              <a:ext uri="{28A0092B-C50C-407E-A947-70E740481C1C}">
                <a14:useLocalDpi xmlns:a14="http://schemas.microsoft.com/office/drawing/2010/main" val="0"/>
              </a:ext>
            </a:extLst>
          </a:blip>
          <a:srcRect l="25173" r="31096"/>
          <a:stretch/>
        </p:blipFill>
        <p:spPr bwMode="auto">
          <a:xfrm>
            <a:off x="4202779" y="1258529"/>
            <a:ext cx="4229140"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2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5126">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5"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62635" y="457200"/>
            <a:ext cx="3657600" cy="1325563"/>
          </a:xfrm>
          <a:prstGeom prst="rect">
            <a:avLst/>
          </a:prstGeom>
        </p:spPr>
        <p:txBody>
          <a:bodyPr vert="horz" lIns="91440" tIns="45720" rIns="91440" bIns="45720" rtlCol="0" anchor="ctr">
            <a:noAutofit/>
          </a:bodyPr>
          <a:lstStyle/>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Things To Remember</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If you Are Combating Discouragement/</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Depression</a:t>
            </a:r>
          </a:p>
        </p:txBody>
      </p:sp>
      <p:sp>
        <p:nvSpPr>
          <p:cNvPr id="12" name="TextBox 11"/>
          <p:cNvSpPr txBox="1"/>
          <p:nvPr/>
        </p:nvSpPr>
        <p:spPr>
          <a:xfrm>
            <a:off x="183107" y="2362200"/>
            <a:ext cx="2971800" cy="4217987"/>
          </a:xfrm>
          <a:prstGeom prst="rect">
            <a:avLst/>
          </a:prstGeom>
        </p:spPr>
        <p:txBody>
          <a:bodyPr vert="horz" lIns="91440" tIns="45720" rIns="91440" bIns="45720" rtlCol="0">
            <a:normAutofit fontScale="77500" lnSpcReduction="20000"/>
          </a:bodyPr>
          <a:lstStyle/>
          <a:p>
            <a:pPr>
              <a:lnSpc>
                <a:spcPct val="120000"/>
              </a:lnSpc>
              <a:buClr>
                <a:srgbClr val="C00000"/>
              </a:buClr>
            </a:pPr>
            <a:r>
              <a:rPr lang="en-US" sz="2800" b="1" u="sng" dirty="0"/>
              <a:t>God Has Work </a:t>
            </a:r>
          </a:p>
          <a:p>
            <a:pPr>
              <a:lnSpc>
                <a:spcPct val="120000"/>
              </a:lnSpc>
              <a:buClr>
                <a:srgbClr val="C00000"/>
              </a:buClr>
            </a:pPr>
            <a:r>
              <a:rPr lang="en-US" sz="2800" b="1" u="sng" dirty="0"/>
              <a:t>For  You Today</a:t>
            </a:r>
          </a:p>
          <a:p>
            <a:pPr indent="-228600">
              <a:lnSpc>
                <a:spcPct val="90000"/>
              </a:lnSpc>
              <a:buClr>
                <a:srgbClr val="C00000"/>
              </a:buClr>
              <a:buFont typeface="Arial" panose="020B0604020202020204" pitchFamily="34" charset="0"/>
              <a:buChar char="•"/>
            </a:pPr>
            <a:endParaRPr lang="en-US" sz="1200" dirty="0"/>
          </a:p>
          <a:p>
            <a:pPr>
              <a:lnSpc>
                <a:spcPct val="120000"/>
              </a:lnSpc>
              <a:buClr>
                <a:srgbClr val="C00000"/>
              </a:buClr>
              <a:tabLst>
                <a:tab pos="1487488" algn="l"/>
              </a:tabLst>
            </a:pPr>
            <a:r>
              <a:rPr lang="en-US" sz="2000" u="sng" dirty="0"/>
              <a:t>Phil. 2:12-13 </a:t>
            </a:r>
            <a:r>
              <a:rPr lang="en-US" sz="2000" dirty="0"/>
              <a:t>– </a:t>
            </a:r>
            <a:r>
              <a:rPr lang="en-US" sz="2000" i="1" dirty="0"/>
              <a:t>“So then, my beloved, just as you have always obeyed, not as in my presence only, but now much more in my absence, work out your salvation with fear and trembling; </a:t>
            </a:r>
            <a:r>
              <a:rPr lang="en-US" sz="2000" i="1" u="sng" dirty="0"/>
              <a:t>for it is God who is at work in you, both to will and to work for His good pleasure.”</a:t>
            </a:r>
          </a:p>
          <a:p>
            <a:pPr>
              <a:lnSpc>
                <a:spcPct val="120000"/>
              </a:lnSpc>
              <a:buClr>
                <a:srgbClr val="C00000"/>
              </a:buClr>
            </a:pPr>
            <a:endParaRPr lang="en-US" sz="2000" b="1" u="sng" dirty="0"/>
          </a:p>
          <a:p>
            <a:pPr>
              <a:lnSpc>
                <a:spcPct val="120000"/>
              </a:lnSpc>
              <a:buClr>
                <a:srgbClr val="C00000"/>
              </a:buClr>
            </a:pPr>
            <a:r>
              <a:rPr lang="en-US" sz="2000" u="sng" dirty="0"/>
              <a:t>John 21:15-17  </a:t>
            </a:r>
            <a:r>
              <a:rPr lang="en-US" sz="2000" dirty="0"/>
              <a:t>-  Jesus tells Peter that there is work for him to do in His kingdom.</a:t>
            </a:r>
          </a:p>
          <a:p>
            <a:pPr indent="-228600">
              <a:lnSpc>
                <a:spcPct val="120000"/>
              </a:lnSpc>
              <a:buClr>
                <a:srgbClr val="C00000"/>
              </a:buClr>
              <a:buFont typeface="Arial" panose="020B0604020202020204" pitchFamily="34" charset="0"/>
              <a:buChar char="•"/>
            </a:pPr>
            <a:endParaRPr lang="en-US" sz="1200" dirty="0"/>
          </a:p>
          <a:p>
            <a:pPr marL="342900" indent="-228600">
              <a:lnSpc>
                <a:spcPct val="90000"/>
              </a:lnSpc>
              <a:buClr>
                <a:srgbClr val="C00000"/>
              </a:buClr>
              <a:buFont typeface="Arial" panose="020B0604020202020204" pitchFamily="34" charset="0"/>
              <a:buChar char="•"/>
            </a:pPr>
            <a:endParaRPr lang="en-US" sz="1200" dirty="0"/>
          </a:p>
          <a:p>
            <a:pPr indent="-228600">
              <a:lnSpc>
                <a:spcPct val="90000"/>
              </a:lnSpc>
              <a:buClr>
                <a:srgbClr val="C00000"/>
              </a:buClr>
              <a:buFont typeface="Arial" panose="020B0604020202020204" pitchFamily="34" charset="0"/>
              <a:buChar char="•"/>
            </a:pPr>
            <a:endParaRPr lang="en-US" sz="1200" b="1" u="sng" dirty="0"/>
          </a:p>
        </p:txBody>
      </p:sp>
      <p:sp>
        <p:nvSpPr>
          <p:cNvPr id="5126"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9208" y="958640"/>
            <a:ext cx="4702194" cy="4945244"/>
          </a:xfrm>
          <a:prstGeom prst="roundRect">
            <a:avLst>
              <a:gd name="adj" fmla="val 3513"/>
            </a:avLst>
          </a:prstGeom>
          <a:solidFill>
            <a:srgbClr val="FFFFFF"/>
          </a:solidFill>
          <a:ln w="15875">
            <a:solidFill>
              <a:srgbClr val="793B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encrypted-tbn2.gstatic.com/images?q=tbn:ANd9GcQPUV6SJMka5RSm4uZlE2F-DCzEzWZc6FYCJQHM1eckw6f5Ayhb"/>
          <p:cNvPicPr>
            <a:picLocks noChangeAspect="1" noChangeArrowheads="1"/>
          </p:cNvPicPr>
          <p:nvPr/>
        </p:nvPicPr>
        <p:blipFill rotWithShape="1">
          <a:blip r:embed="rId2">
            <a:extLst>
              <a:ext uri="{28A0092B-C50C-407E-A947-70E740481C1C}">
                <a14:useLocalDpi xmlns:a14="http://schemas.microsoft.com/office/drawing/2010/main" val="0"/>
              </a:ext>
            </a:extLst>
          </a:blip>
          <a:srcRect l="25173" r="31096"/>
          <a:stretch/>
        </p:blipFill>
        <p:spPr bwMode="auto">
          <a:xfrm>
            <a:off x="4202779" y="1258529"/>
            <a:ext cx="4229140"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74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5126">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5"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62635" y="457200"/>
            <a:ext cx="3657600" cy="1325563"/>
          </a:xfrm>
          <a:prstGeom prst="rect">
            <a:avLst/>
          </a:prstGeom>
        </p:spPr>
        <p:txBody>
          <a:bodyPr vert="horz" lIns="91440" tIns="45720" rIns="91440" bIns="45720" rtlCol="0" anchor="ctr">
            <a:noAutofit/>
          </a:bodyPr>
          <a:lstStyle/>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Things To Remember</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If you Are Combating Discouragement/</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Depression</a:t>
            </a:r>
          </a:p>
        </p:txBody>
      </p:sp>
      <p:sp>
        <p:nvSpPr>
          <p:cNvPr id="12" name="TextBox 11"/>
          <p:cNvSpPr txBox="1"/>
          <p:nvPr/>
        </p:nvSpPr>
        <p:spPr>
          <a:xfrm>
            <a:off x="178557" y="2239963"/>
            <a:ext cx="2971800" cy="4495800"/>
          </a:xfrm>
          <a:prstGeom prst="rect">
            <a:avLst/>
          </a:prstGeom>
        </p:spPr>
        <p:txBody>
          <a:bodyPr vert="horz" lIns="91440" tIns="45720" rIns="91440" bIns="45720" rtlCol="0">
            <a:normAutofit fontScale="85000" lnSpcReduction="20000"/>
          </a:bodyPr>
          <a:lstStyle/>
          <a:p>
            <a:pPr>
              <a:lnSpc>
                <a:spcPct val="120000"/>
              </a:lnSpc>
              <a:buClr>
                <a:srgbClr val="C00000"/>
              </a:buClr>
            </a:pPr>
            <a:r>
              <a:rPr lang="en-US" sz="2800" b="1" u="sng" dirty="0"/>
              <a:t>Don’t Jeopardize </a:t>
            </a:r>
          </a:p>
          <a:p>
            <a:pPr>
              <a:lnSpc>
                <a:spcPct val="120000"/>
              </a:lnSpc>
              <a:buClr>
                <a:srgbClr val="C00000"/>
              </a:buClr>
            </a:pPr>
            <a:r>
              <a:rPr lang="en-US" sz="2800" b="1" u="sng" dirty="0"/>
              <a:t>Your Soul</a:t>
            </a:r>
          </a:p>
          <a:p>
            <a:pPr indent="-228600">
              <a:lnSpc>
                <a:spcPct val="90000"/>
              </a:lnSpc>
              <a:buClr>
                <a:srgbClr val="C00000"/>
              </a:buClr>
              <a:buFont typeface="Arial" panose="020B0604020202020204" pitchFamily="34" charset="0"/>
              <a:buChar char="•"/>
            </a:pPr>
            <a:endParaRPr lang="en-US" sz="1200" dirty="0"/>
          </a:p>
          <a:p>
            <a:pPr>
              <a:lnSpc>
                <a:spcPct val="120000"/>
              </a:lnSpc>
              <a:buClr>
                <a:srgbClr val="C00000"/>
              </a:buClr>
            </a:pPr>
            <a:r>
              <a:rPr lang="en-US" sz="2100" u="sng" dirty="0"/>
              <a:t>Hebrews 9:27</a:t>
            </a:r>
            <a:r>
              <a:rPr lang="en-US" sz="2100" dirty="0"/>
              <a:t> -  </a:t>
            </a:r>
            <a:r>
              <a:rPr lang="en-US" sz="2100" i="1" dirty="0"/>
              <a:t>“And inasmuch as it is appointed for men to die once and after this comes judgment.   	                                            	</a:t>
            </a:r>
          </a:p>
          <a:p>
            <a:pPr>
              <a:lnSpc>
                <a:spcPct val="120000"/>
              </a:lnSpc>
              <a:buClr>
                <a:srgbClr val="C00000"/>
              </a:buClr>
              <a:tabLst>
                <a:tab pos="914400" algn="l"/>
                <a:tab pos="3138488" algn="l"/>
              </a:tabLst>
            </a:pPr>
            <a:r>
              <a:rPr lang="en-US" sz="2100" i="1" u="sng" dirty="0"/>
              <a:t>2 Corinthians 5:10 -</a:t>
            </a:r>
            <a:r>
              <a:rPr lang="en-US" sz="2100" i="1" dirty="0"/>
              <a:t> “For we must all appear before the judgment seat of  Christ, that each one may be recompensed for his deeds in the body, according to what he has done, whether good or bad.” </a:t>
            </a:r>
          </a:p>
          <a:p>
            <a:pPr indent="-228600">
              <a:lnSpc>
                <a:spcPct val="90000"/>
              </a:lnSpc>
              <a:buClr>
                <a:srgbClr val="C00000"/>
              </a:buClr>
              <a:buFont typeface="Arial" panose="020B0604020202020204" pitchFamily="34" charset="0"/>
              <a:buChar char="•"/>
            </a:pPr>
            <a:endParaRPr lang="en-US" sz="1200" b="1" u="sng" dirty="0"/>
          </a:p>
        </p:txBody>
      </p:sp>
      <p:sp>
        <p:nvSpPr>
          <p:cNvPr id="5126"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9208" y="958640"/>
            <a:ext cx="4702194" cy="4945244"/>
          </a:xfrm>
          <a:prstGeom prst="roundRect">
            <a:avLst>
              <a:gd name="adj" fmla="val 3513"/>
            </a:avLst>
          </a:prstGeom>
          <a:solidFill>
            <a:srgbClr val="FFFFFF"/>
          </a:solidFill>
          <a:ln w="15875">
            <a:solidFill>
              <a:srgbClr val="793B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encrypted-tbn2.gstatic.com/images?q=tbn:ANd9GcQPUV6SJMka5RSm4uZlE2F-DCzEzWZc6FYCJQHM1eckw6f5Ayhb"/>
          <p:cNvPicPr>
            <a:picLocks noChangeAspect="1" noChangeArrowheads="1"/>
          </p:cNvPicPr>
          <p:nvPr/>
        </p:nvPicPr>
        <p:blipFill rotWithShape="1">
          <a:blip r:embed="rId2">
            <a:extLst>
              <a:ext uri="{28A0092B-C50C-407E-A947-70E740481C1C}">
                <a14:useLocalDpi xmlns:a14="http://schemas.microsoft.com/office/drawing/2010/main" val="0"/>
              </a:ext>
            </a:extLst>
          </a:blip>
          <a:srcRect l="25173" r="31096"/>
          <a:stretch/>
        </p:blipFill>
        <p:spPr bwMode="auto">
          <a:xfrm>
            <a:off x="4202779" y="1258529"/>
            <a:ext cx="4229140"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1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5126">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5"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62635" y="457200"/>
            <a:ext cx="3657600" cy="1325563"/>
          </a:xfrm>
          <a:prstGeom prst="rect">
            <a:avLst/>
          </a:prstGeom>
        </p:spPr>
        <p:txBody>
          <a:bodyPr vert="horz" lIns="91440" tIns="45720" rIns="91440" bIns="45720" rtlCol="0" anchor="ctr">
            <a:noAutofit/>
          </a:bodyPr>
          <a:lstStyle/>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Things To Remember</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If you Are Combating Discouragement/</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Depression</a:t>
            </a:r>
          </a:p>
        </p:txBody>
      </p:sp>
      <p:sp>
        <p:nvSpPr>
          <p:cNvPr id="12" name="TextBox 11"/>
          <p:cNvSpPr txBox="1"/>
          <p:nvPr/>
        </p:nvSpPr>
        <p:spPr>
          <a:xfrm>
            <a:off x="178557" y="2239963"/>
            <a:ext cx="2971800" cy="4495800"/>
          </a:xfrm>
          <a:prstGeom prst="rect">
            <a:avLst/>
          </a:prstGeom>
        </p:spPr>
        <p:txBody>
          <a:bodyPr vert="horz" lIns="91440" tIns="45720" rIns="91440" bIns="45720" rtlCol="0">
            <a:normAutofit fontScale="92500" lnSpcReduction="20000"/>
          </a:bodyPr>
          <a:lstStyle/>
          <a:p>
            <a:pPr>
              <a:lnSpc>
                <a:spcPct val="120000"/>
              </a:lnSpc>
              <a:buClr>
                <a:srgbClr val="C00000"/>
              </a:buClr>
            </a:pPr>
            <a:r>
              <a:rPr lang="en-US" sz="2800" b="1" u="sng" dirty="0"/>
              <a:t>Let God Know How You Feel via Prayer</a:t>
            </a:r>
          </a:p>
          <a:p>
            <a:pPr indent="-228600">
              <a:lnSpc>
                <a:spcPct val="90000"/>
              </a:lnSpc>
              <a:buClr>
                <a:srgbClr val="C00000"/>
              </a:buClr>
              <a:buFont typeface="Arial" panose="020B0604020202020204" pitchFamily="34" charset="0"/>
              <a:buChar char="•"/>
            </a:pPr>
            <a:endParaRPr lang="en-US" sz="1200" dirty="0"/>
          </a:p>
          <a:p>
            <a:pPr>
              <a:buClr>
                <a:srgbClr val="C00000"/>
              </a:buClr>
            </a:pPr>
            <a:endParaRPr lang="en-US" sz="2400" i="1" dirty="0"/>
          </a:p>
          <a:p>
            <a:pPr>
              <a:buClr>
                <a:srgbClr val="C00000"/>
              </a:buClr>
            </a:pPr>
            <a:r>
              <a:rPr lang="en-US" sz="2400" u="sng" dirty="0"/>
              <a:t>Psalm 4:1 -</a:t>
            </a:r>
            <a:r>
              <a:rPr lang="en-US" sz="2400" dirty="0"/>
              <a:t>  </a:t>
            </a:r>
            <a:r>
              <a:rPr lang="en-US" sz="2400" i="1" dirty="0"/>
              <a:t>Answer me when I call, O God of my righteousness! Thou hast relieved me in my distress; Be gracious to me and hear my prayer. </a:t>
            </a:r>
          </a:p>
          <a:p>
            <a:pPr>
              <a:buClr>
                <a:srgbClr val="C00000"/>
              </a:buClr>
            </a:pPr>
            <a:endParaRPr lang="en-US" sz="2400" u="sng" dirty="0"/>
          </a:p>
          <a:p>
            <a:pPr>
              <a:buClr>
                <a:srgbClr val="C00000"/>
              </a:buClr>
            </a:pPr>
            <a:r>
              <a:rPr lang="en-US" sz="2400" u="sng" dirty="0"/>
              <a:t>Psalm</a:t>
            </a:r>
            <a:r>
              <a:rPr lang="en-US" sz="2400" i="1" u="sng" dirty="0"/>
              <a:t> 145:18 </a:t>
            </a:r>
            <a:r>
              <a:rPr lang="en-US" sz="2400" i="1" dirty="0"/>
              <a:t>-  The Lord is near to all who call upon Him, To all who call upon Him in truth. </a:t>
            </a:r>
          </a:p>
          <a:p>
            <a:pPr indent="-228600">
              <a:lnSpc>
                <a:spcPct val="90000"/>
              </a:lnSpc>
              <a:buClr>
                <a:srgbClr val="C00000"/>
              </a:buClr>
              <a:buFont typeface="Arial" panose="020B0604020202020204" pitchFamily="34" charset="0"/>
              <a:buChar char="•"/>
            </a:pPr>
            <a:endParaRPr lang="en-US" sz="1200" b="1" u="sng" dirty="0"/>
          </a:p>
        </p:txBody>
      </p:sp>
      <p:sp>
        <p:nvSpPr>
          <p:cNvPr id="5126"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9208" y="958640"/>
            <a:ext cx="4702194" cy="4945244"/>
          </a:xfrm>
          <a:prstGeom prst="roundRect">
            <a:avLst>
              <a:gd name="adj" fmla="val 3513"/>
            </a:avLst>
          </a:prstGeom>
          <a:solidFill>
            <a:srgbClr val="FFFFFF"/>
          </a:solidFill>
          <a:ln w="15875">
            <a:solidFill>
              <a:srgbClr val="793B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encrypted-tbn2.gstatic.com/images?q=tbn:ANd9GcQPUV6SJMka5RSm4uZlE2F-DCzEzWZc6FYCJQHM1eckw6f5Ayhb"/>
          <p:cNvPicPr>
            <a:picLocks noChangeAspect="1" noChangeArrowheads="1"/>
          </p:cNvPicPr>
          <p:nvPr/>
        </p:nvPicPr>
        <p:blipFill rotWithShape="1">
          <a:blip r:embed="rId2">
            <a:extLst>
              <a:ext uri="{28A0092B-C50C-407E-A947-70E740481C1C}">
                <a14:useLocalDpi xmlns:a14="http://schemas.microsoft.com/office/drawing/2010/main" val="0"/>
              </a:ext>
            </a:extLst>
          </a:blip>
          <a:srcRect l="25173" r="31096"/>
          <a:stretch/>
        </p:blipFill>
        <p:spPr bwMode="auto">
          <a:xfrm>
            <a:off x="4202779" y="1258529"/>
            <a:ext cx="4229140"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9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5126">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5"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62635" y="457200"/>
            <a:ext cx="3657600" cy="1325563"/>
          </a:xfrm>
          <a:prstGeom prst="rect">
            <a:avLst/>
          </a:prstGeom>
        </p:spPr>
        <p:txBody>
          <a:bodyPr vert="horz" lIns="91440" tIns="45720" rIns="91440" bIns="45720" rtlCol="0" anchor="ctr">
            <a:noAutofit/>
          </a:bodyPr>
          <a:lstStyle/>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Things To Remember</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If you Are Combating Discouragement/</a:t>
            </a:r>
          </a:p>
          <a:p>
            <a:pPr>
              <a:lnSpc>
                <a:spcPts val="3400"/>
              </a:lnSpc>
              <a:spcBef>
                <a:spcPct val="0"/>
              </a:spcBef>
            </a:pPr>
            <a:r>
              <a:rPr lang="en-US" sz="32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Depression</a:t>
            </a:r>
          </a:p>
        </p:txBody>
      </p:sp>
      <p:sp>
        <p:nvSpPr>
          <p:cNvPr id="12" name="TextBox 11"/>
          <p:cNvSpPr txBox="1"/>
          <p:nvPr/>
        </p:nvSpPr>
        <p:spPr>
          <a:xfrm>
            <a:off x="178557" y="2239963"/>
            <a:ext cx="2971800" cy="4495800"/>
          </a:xfrm>
          <a:prstGeom prst="rect">
            <a:avLst/>
          </a:prstGeom>
        </p:spPr>
        <p:txBody>
          <a:bodyPr vert="horz" lIns="91440" tIns="45720" rIns="91440" bIns="45720" rtlCol="0">
            <a:normAutofit fontScale="92500"/>
          </a:bodyPr>
          <a:lstStyle/>
          <a:p>
            <a:pPr>
              <a:lnSpc>
                <a:spcPct val="120000"/>
              </a:lnSpc>
              <a:buClr>
                <a:srgbClr val="C00000"/>
              </a:buClr>
            </a:pPr>
            <a:r>
              <a:rPr lang="en-US" sz="2800" b="1" u="sng" dirty="0"/>
              <a:t>Speak To Friends, family and fellow Christians</a:t>
            </a:r>
          </a:p>
          <a:p>
            <a:pPr indent="-228600">
              <a:lnSpc>
                <a:spcPct val="90000"/>
              </a:lnSpc>
              <a:buClr>
                <a:srgbClr val="C00000"/>
              </a:buClr>
              <a:buFont typeface="Arial" panose="020B0604020202020204" pitchFamily="34" charset="0"/>
              <a:buChar char="•"/>
            </a:pPr>
            <a:endParaRPr lang="en-US" sz="1200" dirty="0"/>
          </a:p>
          <a:p>
            <a:pPr>
              <a:buClr>
                <a:srgbClr val="C00000"/>
              </a:buClr>
            </a:pPr>
            <a:endParaRPr lang="en-US" sz="2400" i="1" dirty="0"/>
          </a:p>
          <a:p>
            <a:pPr>
              <a:buClr>
                <a:srgbClr val="C00000"/>
              </a:buClr>
            </a:pPr>
            <a:r>
              <a:rPr lang="en-US" sz="2400" u="sng" dirty="0"/>
              <a:t>Acts 4:23</a:t>
            </a:r>
            <a:r>
              <a:rPr lang="en-US" sz="2400" dirty="0"/>
              <a:t>-  </a:t>
            </a:r>
            <a:r>
              <a:rPr lang="en-US" sz="2400" i="1" dirty="0"/>
              <a:t>And when they had been released, they went to their own 	         companions, and reported all that the chief priests and the elders had said to them. </a:t>
            </a:r>
            <a:endParaRPr lang="en-US" sz="2400" b="1" u="sng" dirty="0"/>
          </a:p>
          <a:p>
            <a:pPr indent="-228600">
              <a:lnSpc>
                <a:spcPct val="90000"/>
              </a:lnSpc>
              <a:buClr>
                <a:srgbClr val="C00000"/>
              </a:buClr>
              <a:buFont typeface="Arial" panose="020B0604020202020204" pitchFamily="34" charset="0"/>
              <a:buChar char="•"/>
            </a:pPr>
            <a:endParaRPr lang="en-US" sz="1200" b="1" u="sng" dirty="0"/>
          </a:p>
        </p:txBody>
      </p:sp>
      <p:sp>
        <p:nvSpPr>
          <p:cNvPr id="5126"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9208" y="958640"/>
            <a:ext cx="4702194" cy="4945244"/>
          </a:xfrm>
          <a:prstGeom prst="roundRect">
            <a:avLst>
              <a:gd name="adj" fmla="val 3513"/>
            </a:avLst>
          </a:prstGeom>
          <a:solidFill>
            <a:srgbClr val="FFFFFF"/>
          </a:solidFill>
          <a:ln w="15875">
            <a:solidFill>
              <a:srgbClr val="793B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encrypted-tbn2.gstatic.com/images?q=tbn:ANd9GcQPUV6SJMka5RSm4uZlE2F-DCzEzWZc6FYCJQHM1eckw6f5Ayhb"/>
          <p:cNvPicPr>
            <a:picLocks noChangeAspect="1" noChangeArrowheads="1"/>
          </p:cNvPicPr>
          <p:nvPr/>
        </p:nvPicPr>
        <p:blipFill rotWithShape="1">
          <a:blip r:embed="rId2">
            <a:extLst>
              <a:ext uri="{28A0092B-C50C-407E-A947-70E740481C1C}">
                <a14:useLocalDpi xmlns:a14="http://schemas.microsoft.com/office/drawing/2010/main" val="0"/>
              </a:ext>
            </a:extLst>
          </a:blip>
          <a:srcRect l="25173" r="31096"/>
          <a:stretch/>
        </p:blipFill>
        <p:spPr bwMode="auto">
          <a:xfrm>
            <a:off x="4202779" y="1258529"/>
            <a:ext cx="4229140"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0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unset in the background&#10;&#10;Description generated with high confidence">
            <a:extLst>
              <a:ext uri="{FF2B5EF4-FFF2-40B4-BE49-F238E27FC236}">
                <a16:creationId xmlns:a16="http://schemas.microsoft.com/office/drawing/2014/main" id="{23933F57-3BF8-43FB-9FCF-CF970B187FEE}"/>
              </a:ext>
            </a:extLst>
          </p:cNvPr>
          <p:cNvPicPr>
            <a:picLocks noChangeAspect="1"/>
          </p:cNvPicPr>
          <p:nvPr/>
        </p:nvPicPr>
        <p:blipFill rotWithShape="1">
          <a:blip r:embed="rId2">
            <a:extLst>
              <a:ext uri="{28A0092B-C50C-407E-A947-70E740481C1C}">
                <a14:useLocalDpi xmlns:a14="http://schemas.microsoft.com/office/drawing/2010/main" val="0"/>
              </a:ext>
            </a:extLst>
          </a:blip>
          <a:srcRect t="31957" b="702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 Box 2">
            <a:extLst>
              <a:ext uri="{FF2B5EF4-FFF2-40B4-BE49-F238E27FC236}">
                <a16:creationId xmlns:a16="http://schemas.microsoft.com/office/drawing/2014/main" id="{633F7A7A-6A76-4532-8DE2-1ABC8BAF3936}"/>
              </a:ext>
            </a:extLst>
          </p:cNvPr>
          <p:cNvSpPr txBox="1">
            <a:spLocks noChangeArrowheads="1"/>
          </p:cNvSpPr>
          <p:nvPr/>
        </p:nvSpPr>
        <p:spPr bwMode="auto">
          <a:xfrm>
            <a:off x="1409700" y="3048000"/>
            <a:ext cx="6324600" cy="2452687"/>
          </a:xfrm>
          <a:prstGeom prst="rect">
            <a:avLst/>
          </a:prstGeom>
          <a:extLst>
            <a:ext uri="{909E8E84-426E-40DD-AFC4-6F175D3DCCD1}">
              <a14:hiddenFill xmlns:a14="http://schemas.microsoft.com/office/drawing/2010/main">
                <a:solidFill>
                  <a:srgbClr val="5B9BD5"/>
                </a:solidFill>
              </a14:hiddenFill>
            </a:ext>
          </a:extLst>
        </p:spPr>
        <p:txBody>
          <a:bodyPr vert="horz" lIns="91440" tIns="45720" rIns="91440" bIns="45720" numCol="1" rtlCol="0" anchor="ctr" anchorCtr="0" compatLnSpc="1">
            <a:prstTxWarp prst="textNoShape">
              <a:avLst/>
            </a:prstTxWarp>
            <a:normAutofit/>
          </a:bodyPr>
          <a:lstStyle/>
          <a:p>
            <a:pPr marR="0" lvl="0" algn="ctr" fontAlgn="base">
              <a:lnSpc>
                <a:spcPct val="90000"/>
              </a:lnSpc>
              <a:spcBef>
                <a:spcPct val="0"/>
              </a:spcBef>
              <a:spcAft>
                <a:spcPts val="600"/>
              </a:spcAft>
              <a:buClrTx/>
              <a:buSzTx/>
              <a:tabLst/>
              <a:defRPr/>
            </a:pPr>
            <a:r>
              <a:rPr kumimoji="0" lang="en-US" altLang="en-US" sz="4000" b="1" i="0" u="none" strike="noStrike" cap="none" spc="0" normalizeH="0" baseline="0" noProof="0" dirty="0">
                <a:ln>
                  <a:noFill/>
                </a:ln>
                <a:solidFill>
                  <a:srgbClr val="00B0F0"/>
                </a:solidFill>
                <a:effectLst>
                  <a:outerShdw blurRad="50800" dist="63500" dir="2700000" algn="tl" rotWithShape="0">
                    <a:prstClr val="black"/>
                  </a:outerShdw>
                </a:effectLst>
                <a:uLnTx/>
                <a:uFillTx/>
                <a:latin typeface="Bodoni MT Condensed" panose="02070606080606020203" pitchFamily="18" charset="0"/>
              </a:rPr>
              <a:t>God</a:t>
            </a:r>
            <a:r>
              <a:rPr kumimoji="0" lang="en-US" altLang="en-US" sz="4000" b="1" i="0" u="none" strike="noStrike" cap="none" spc="0" normalizeH="0" noProof="0" dirty="0">
                <a:ln>
                  <a:noFill/>
                </a:ln>
                <a:solidFill>
                  <a:srgbClr val="00B0F0"/>
                </a:solidFill>
                <a:effectLst>
                  <a:outerShdw blurRad="50800" dist="63500" dir="2700000" algn="tl" rotWithShape="0">
                    <a:prstClr val="black"/>
                  </a:outerShdw>
                </a:effectLst>
                <a:uLnTx/>
                <a:uFillTx/>
                <a:latin typeface="Bodoni MT Condensed" panose="02070606080606020203" pitchFamily="18" charset="0"/>
              </a:rPr>
              <a:t> Will Lead  You Out of </a:t>
            </a:r>
            <a:r>
              <a:rPr kumimoji="0" lang="en-US" altLang="en-US" sz="4000" b="1" i="0" u="none" strike="noStrike" cap="none" spc="0" normalizeH="0" baseline="0" noProof="0" dirty="0">
                <a:ln>
                  <a:noFill/>
                </a:ln>
                <a:solidFill>
                  <a:srgbClr val="00B0F0"/>
                </a:solidFill>
                <a:effectLst>
                  <a:outerShdw blurRad="50800" dist="63500" dir="2700000" algn="tl" rotWithShape="0">
                    <a:prstClr val="black"/>
                  </a:outerShdw>
                </a:effectLst>
                <a:uLnTx/>
                <a:uFillTx/>
                <a:latin typeface="Bodoni MT Condensed" panose="02070606080606020203" pitchFamily="18" charset="0"/>
              </a:rPr>
              <a:t>The </a:t>
            </a:r>
            <a:r>
              <a:rPr lang="en-US" altLang="en-US" sz="4000" b="1" dirty="0">
                <a:solidFill>
                  <a:srgbClr val="00B0F0"/>
                </a:solidFill>
                <a:effectLst>
                  <a:outerShdw blurRad="50800" dist="63500" dir="2700000" algn="tl" rotWithShape="0">
                    <a:prstClr val="black"/>
                  </a:outerShdw>
                </a:effectLst>
                <a:latin typeface="Bodoni MT Condensed" panose="02070606080606020203" pitchFamily="18" charset="0"/>
              </a:rPr>
              <a:t>Valley Of Despair &amp; Discouragement?</a:t>
            </a:r>
            <a:endParaRPr kumimoji="0" lang="en-US" altLang="en-US" sz="4000" b="0" i="0" u="none" strike="noStrike" cap="none" spc="0" normalizeH="0" baseline="0" noProof="0" dirty="0">
              <a:ln>
                <a:noFill/>
              </a:ln>
              <a:solidFill>
                <a:srgbClr val="00B0F0"/>
              </a:solidFill>
              <a:effectLst>
                <a:outerShdw blurRad="50800" dist="63500" dir="2700000" algn="tl" rotWithShape="0">
                  <a:prstClr val="black"/>
                </a:outerShdw>
              </a:effectLst>
              <a:uLnTx/>
              <a:uFillTx/>
              <a:latin typeface="Bodoni MT Condensed" panose="02070606080606020203" pitchFamily="18" charset="0"/>
            </a:endParaRPr>
          </a:p>
        </p:txBody>
      </p:sp>
      <p:sp>
        <p:nvSpPr>
          <p:cNvPr id="2" name="Rectangle 1">
            <a:extLst>
              <a:ext uri="{FF2B5EF4-FFF2-40B4-BE49-F238E27FC236}">
                <a16:creationId xmlns:a16="http://schemas.microsoft.com/office/drawing/2014/main" id="{7F9138AC-F108-ADE6-BA30-A55543523C1C}"/>
              </a:ext>
            </a:extLst>
          </p:cNvPr>
          <p:cNvSpPr/>
          <p:nvPr/>
        </p:nvSpPr>
        <p:spPr>
          <a:xfrm>
            <a:off x="990600" y="5345175"/>
            <a:ext cx="7467600" cy="1384995"/>
          </a:xfrm>
          <a:prstGeom prst="rect">
            <a:avLst/>
          </a:prstGeom>
        </p:spPr>
        <p:txBody>
          <a:bodyPr wrap="square">
            <a:spAutoFit/>
          </a:bodyPr>
          <a:lstStyle/>
          <a:p>
            <a:r>
              <a:rPr lang="en-US" sz="2200" i="1" dirty="0">
                <a:latin typeface="+mj-lt"/>
              </a:rPr>
              <a:t>Therefore, the Lord longs to be gracious to you, And therefore He waits on high to have compassion on you. For the Lord is a God of justice; How blessed are all those who long for Him. </a:t>
            </a:r>
            <a:endParaRPr lang="en-US" dirty="0"/>
          </a:p>
          <a:p>
            <a:pPr algn="r"/>
            <a:r>
              <a:rPr lang="en-US" dirty="0"/>
              <a:t>- Isaiah 30:18</a:t>
            </a:r>
          </a:p>
        </p:txBody>
      </p:sp>
      <p:cxnSp>
        <p:nvCxnSpPr>
          <p:cNvPr id="7" name="Straight Connector 6">
            <a:extLst>
              <a:ext uri="{FF2B5EF4-FFF2-40B4-BE49-F238E27FC236}">
                <a16:creationId xmlns:a16="http://schemas.microsoft.com/office/drawing/2014/main" id="{C7A55771-B816-A642-876C-86619398F360}"/>
              </a:ext>
            </a:extLst>
          </p:cNvPr>
          <p:cNvCxnSpPr/>
          <p:nvPr/>
        </p:nvCxnSpPr>
        <p:spPr>
          <a:xfrm>
            <a:off x="2971800" y="5105400"/>
            <a:ext cx="335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96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716874" y="0"/>
            <a:ext cx="394478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600" i="1" dirty="0">
                <a:solidFill>
                  <a:srgbClr val="00B0F0"/>
                </a:solidFill>
                <a:effectLst>
                  <a:outerShdw blurRad="50800" dist="38100" dir="2700000" algn="tl" rotWithShape="0">
                    <a:prstClr val="black"/>
                  </a:outerShdw>
                </a:effectLst>
                <a:latin typeface="Bodoni MT Condensed" panose="02070606080606020203" pitchFamily="18" charset="0"/>
                <a:ea typeface="+mj-ea"/>
                <a:cs typeface="+mj-cs"/>
              </a:rPr>
              <a:t>Suicide Facts</a:t>
            </a:r>
          </a:p>
        </p:txBody>
      </p:sp>
      <p:sp>
        <p:nvSpPr>
          <p:cNvPr id="2055" name="Freeform: Shape 2054">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https://encrypted-tbn1.gstatic.com/images?q=tbn:ANd9GcRcANuR5cVBoSJRux7TeSEpvbHtzrDaZx90kGPjoMDk15SUWmAYEw"/>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72464"/>
                    </a14:imgEffect>
                  </a14:imgLayer>
                </a14:imgProps>
              </a:ext>
              <a:ext uri="{28A0092B-C50C-407E-A947-70E740481C1C}">
                <a14:useLocalDpi xmlns:a14="http://schemas.microsoft.com/office/drawing/2010/main" val="0"/>
              </a:ext>
            </a:extLst>
          </a:blip>
          <a:srcRect l="22503" r="19003"/>
          <a:stretch/>
        </p:blipFill>
        <p:spPr bwMode="auto">
          <a:xfrm>
            <a:off x="20" y="2"/>
            <a:ext cx="439777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45378" y="1447800"/>
            <a:ext cx="4178176" cy="3375920"/>
          </a:xfrm>
          <a:prstGeom prst="rect">
            <a:avLst/>
          </a:prstGeom>
        </p:spPr>
        <p:txBody>
          <a:bodyPr vert="horz" lIns="91440" tIns="45720" rIns="91440" bIns="45720" rtlCol="0" anchor="t">
            <a:noAutofit/>
          </a:bodyPr>
          <a:lstStyle/>
          <a:p>
            <a:pPr marL="342900" indent="-228600">
              <a:lnSpc>
                <a:spcPct val="90000"/>
              </a:lnSpc>
              <a:spcAft>
                <a:spcPts val="1800"/>
              </a:spcAft>
              <a:buClr>
                <a:srgbClr val="C00000"/>
              </a:buClr>
              <a:buFont typeface="Arial" panose="020B0604020202020204" pitchFamily="34" charset="0"/>
              <a:buChar char="•"/>
            </a:pPr>
            <a:r>
              <a:rPr lang="en-US" sz="2000" dirty="0"/>
              <a:t>Over 44,965 Americans die by suicide every year.</a:t>
            </a:r>
          </a:p>
          <a:p>
            <a:pPr marL="342900" indent="-228600">
              <a:lnSpc>
                <a:spcPct val="90000"/>
              </a:lnSpc>
              <a:spcAft>
                <a:spcPts val="1800"/>
              </a:spcAft>
              <a:buClr>
                <a:srgbClr val="C00000"/>
              </a:buClr>
              <a:buFont typeface="Arial" panose="020B0604020202020204" pitchFamily="34" charset="0"/>
              <a:buChar char="•"/>
            </a:pPr>
            <a:r>
              <a:rPr lang="en-US" sz="2000" dirty="0"/>
              <a:t>Suicide is the 3rd leading cause of death for 15 to 24-year-olds and 2nd for 24 to 35-year-olds.</a:t>
            </a:r>
          </a:p>
          <a:p>
            <a:pPr marL="342900" indent="-228600">
              <a:lnSpc>
                <a:spcPct val="90000"/>
              </a:lnSpc>
              <a:spcAft>
                <a:spcPts val="1800"/>
              </a:spcAft>
              <a:buClr>
                <a:srgbClr val="C00000"/>
              </a:buClr>
              <a:buFont typeface="Arial" panose="020B0604020202020204" pitchFamily="34" charset="0"/>
              <a:buChar char="•"/>
            </a:pPr>
            <a:r>
              <a:rPr lang="en-US" sz="2000" dirty="0"/>
              <a:t>Suicide is the 10</a:t>
            </a:r>
            <a:r>
              <a:rPr lang="en-US" sz="2000" baseline="30000" dirty="0"/>
              <a:t>th</a:t>
            </a:r>
            <a:r>
              <a:rPr lang="en-US" sz="2000" dirty="0"/>
              <a:t> leading cause of death in the US for all ages. (CDC)</a:t>
            </a:r>
          </a:p>
          <a:p>
            <a:pPr marL="342900" indent="-228600">
              <a:lnSpc>
                <a:spcPct val="90000"/>
              </a:lnSpc>
              <a:spcAft>
                <a:spcPts val="1800"/>
              </a:spcAft>
              <a:buClr>
                <a:srgbClr val="C00000"/>
              </a:buClr>
              <a:buFont typeface="Arial" panose="020B0604020202020204" pitchFamily="34" charset="0"/>
              <a:buChar char="•"/>
            </a:pPr>
            <a:r>
              <a:rPr lang="en-US" sz="2000" dirty="0"/>
              <a:t>There is one death by suicide in the US every 12 minutes. (CDC)</a:t>
            </a:r>
          </a:p>
          <a:p>
            <a:pPr marL="342900" indent="-228600">
              <a:lnSpc>
                <a:spcPct val="90000"/>
              </a:lnSpc>
              <a:spcAft>
                <a:spcPts val="1800"/>
              </a:spcAft>
              <a:buClr>
                <a:srgbClr val="C00000"/>
              </a:buClr>
              <a:buFont typeface="Arial" panose="020B0604020202020204" pitchFamily="34" charset="0"/>
              <a:buChar char="•"/>
            </a:pPr>
            <a:r>
              <a:rPr lang="en-US" sz="2000" dirty="0"/>
              <a:t>An estimated quarter million people each year become suicide survivors</a:t>
            </a:r>
          </a:p>
          <a:p>
            <a:pPr marL="342900" indent="-228600">
              <a:lnSpc>
                <a:spcPct val="90000"/>
              </a:lnSpc>
              <a:spcAft>
                <a:spcPts val="1800"/>
              </a:spcAft>
              <a:buClr>
                <a:srgbClr val="C00000"/>
              </a:buClr>
              <a:buFont typeface="Arial" panose="020B0604020202020204" pitchFamily="34" charset="0"/>
              <a:buChar char="•"/>
            </a:pPr>
            <a:r>
              <a:rPr lang="en-US" sz="2000" dirty="0"/>
              <a:t>Suicide is the 4</a:t>
            </a:r>
            <a:r>
              <a:rPr lang="en-US" sz="2000" baseline="30000" dirty="0"/>
              <a:t>th</a:t>
            </a:r>
            <a:r>
              <a:rPr lang="en-US" sz="2000" b="1" dirty="0"/>
              <a:t> </a:t>
            </a:r>
            <a:r>
              <a:rPr lang="en-US" sz="2000" dirty="0"/>
              <a:t>leading cause of death for adults ages 18-65. (CDC) </a:t>
            </a:r>
          </a:p>
        </p:txBody>
      </p:sp>
    </p:spTree>
    <p:extLst>
      <p:ext uri="{BB962C8B-B14F-4D97-AF65-F5344CB8AC3E}">
        <p14:creationId xmlns:p14="http://schemas.microsoft.com/office/powerpoint/2010/main" val="364984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5" name="Rectangle 3084">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7" name="Group 3086">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7" cy="6858000"/>
            <a:chOff x="1" y="0"/>
            <a:chExt cx="12191996" cy="6858000"/>
          </a:xfrm>
        </p:grpSpPr>
        <p:sp useBgFill="1">
          <p:nvSpPr>
            <p:cNvPr id="3088" name="Rectangle 3087">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3089" name="Rectangle 3088">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6" name="TextBox 5"/>
          <p:cNvSpPr txBox="1"/>
          <p:nvPr/>
        </p:nvSpPr>
        <p:spPr>
          <a:xfrm>
            <a:off x="381000" y="201522"/>
            <a:ext cx="4383605" cy="1492132"/>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4800" dirty="0">
                <a:latin typeface="Bodoni MT Condensed" panose="02070606080606020203" pitchFamily="18" charset="0"/>
                <a:ea typeface="+mj-ea"/>
                <a:cs typeface="+mj-cs"/>
              </a:rPr>
              <a:t>Reasons Why People Commit Suicide:</a:t>
            </a:r>
          </a:p>
        </p:txBody>
      </p:sp>
      <p:sp>
        <p:nvSpPr>
          <p:cNvPr id="7" name="TextBox 6"/>
          <p:cNvSpPr txBox="1"/>
          <p:nvPr/>
        </p:nvSpPr>
        <p:spPr>
          <a:xfrm>
            <a:off x="802539" y="1836466"/>
            <a:ext cx="3962066" cy="4178501"/>
          </a:xfrm>
          <a:prstGeom prst="rect">
            <a:avLst/>
          </a:prstGeom>
        </p:spPr>
        <p:txBody>
          <a:bodyPr vert="horz" lIns="91440" tIns="45720" rIns="91440" bIns="45720" rtlCol="0">
            <a:noAutofit/>
          </a:bodyPr>
          <a:lstStyle/>
          <a:p>
            <a:pPr marL="342900" indent="-228600">
              <a:lnSpc>
                <a:spcPct val="90000"/>
              </a:lnSpc>
              <a:spcAft>
                <a:spcPts val="1200"/>
              </a:spcAft>
              <a:buClr>
                <a:srgbClr val="C00000"/>
              </a:buClr>
              <a:buFont typeface="Arial" panose="020B0604020202020204" pitchFamily="34" charset="0"/>
              <a:buChar char="•"/>
            </a:pPr>
            <a:r>
              <a:rPr lang="en-US" sz="2000" dirty="0">
                <a:solidFill>
                  <a:schemeClr val="tx1">
                    <a:alpha val="60000"/>
                  </a:schemeClr>
                </a:solidFill>
                <a:effectLst>
                  <a:outerShdw blurRad="50800" dist="50800" dir="2700000" algn="tl" rotWithShape="0">
                    <a:prstClr val="black"/>
                  </a:outerShdw>
                </a:effectLst>
              </a:rPr>
              <a:t>Deep depression</a:t>
            </a:r>
          </a:p>
          <a:p>
            <a:pPr marL="342900" indent="-228600">
              <a:lnSpc>
                <a:spcPct val="90000"/>
              </a:lnSpc>
              <a:spcAft>
                <a:spcPts val="1200"/>
              </a:spcAft>
              <a:buClr>
                <a:srgbClr val="C00000"/>
              </a:buClr>
              <a:buFont typeface="Arial" panose="020B0604020202020204" pitchFamily="34" charset="0"/>
              <a:buChar char="•"/>
            </a:pPr>
            <a:r>
              <a:rPr lang="en-US" sz="2000" dirty="0">
                <a:solidFill>
                  <a:schemeClr val="tx1">
                    <a:alpha val="60000"/>
                  </a:schemeClr>
                </a:solidFill>
                <a:effectLst>
                  <a:outerShdw blurRad="50800" dist="50800" dir="2700000" algn="tl" rotWithShape="0">
                    <a:prstClr val="black"/>
                  </a:outerShdw>
                </a:effectLst>
              </a:rPr>
              <a:t>Loss of hope</a:t>
            </a:r>
          </a:p>
          <a:p>
            <a:pPr marL="342900" indent="-228600">
              <a:lnSpc>
                <a:spcPct val="90000"/>
              </a:lnSpc>
              <a:spcAft>
                <a:spcPts val="1200"/>
              </a:spcAft>
              <a:buClr>
                <a:srgbClr val="C00000"/>
              </a:buClr>
              <a:buFont typeface="Arial" panose="020B0604020202020204" pitchFamily="34" charset="0"/>
              <a:buChar char="•"/>
            </a:pPr>
            <a:r>
              <a:rPr lang="en-US" sz="2000" dirty="0">
                <a:solidFill>
                  <a:schemeClr val="tx1">
                    <a:alpha val="60000"/>
                  </a:schemeClr>
                </a:solidFill>
                <a:effectLst>
                  <a:outerShdw blurRad="50800" dist="50800" dir="2700000" algn="tl" rotWithShape="0">
                    <a:prstClr val="black"/>
                  </a:outerShdw>
                </a:effectLst>
              </a:rPr>
              <a:t>Frustration</a:t>
            </a:r>
          </a:p>
          <a:p>
            <a:pPr marL="342900" indent="-228600">
              <a:lnSpc>
                <a:spcPct val="90000"/>
              </a:lnSpc>
              <a:spcAft>
                <a:spcPts val="1200"/>
              </a:spcAft>
              <a:buClr>
                <a:srgbClr val="C00000"/>
              </a:buClr>
              <a:buFont typeface="Arial" panose="020B0604020202020204" pitchFamily="34" charset="0"/>
              <a:buChar char="•"/>
            </a:pPr>
            <a:r>
              <a:rPr lang="en-US" sz="2000" dirty="0">
                <a:solidFill>
                  <a:schemeClr val="tx1">
                    <a:alpha val="60000"/>
                  </a:schemeClr>
                </a:solidFill>
                <a:effectLst>
                  <a:outerShdw blurRad="50800" dist="50800" dir="2700000" algn="tl" rotWithShape="0">
                    <a:prstClr val="black"/>
                  </a:outerShdw>
                </a:effectLst>
              </a:rPr>
              <a:t>Fear</a:t>
            </a:r>
          </a:p>
          <a:p>
            <a:pPr marL="342900" indent="-228600">
              <a:lnSpc>
                <a:spcPct val="90000"/>
              </a:lnSpc>
              <a:spcAft>
                <a:spcPts val="1200"/>
              </a:spcAft>
              <a:buClr>
                <a:srgbClr val="C00000"/>
              </a:buClr>
              <a:buFont typeface="Arial" panose="020B0604020202020204" pitchFamily="34" charset="0"/>
              <a:buChar char="•"/>
            </a:pPr>
            <a:r>
              <a:rPr lang="en-US" sz="2000" dirty="0">
                <a:solidFill>
                  <a:schemeClr val="tx1">
                    <a:alpha val="60000"/>
                  </a:schemeClr>
                </a:solidFill>
                <a:effectLst>
                  <a:outerShdw blurRad="50800" dist="50800" dir="2700000" algn="tl" rotWithShape="0">
                    <a:prstClr val="black"/>
                  </a:outerShdw>
                </a:effectLst>
              </a:rPr>
              <a:t>Financial issues</a:t>
            </a:r>
          </a:p>
          <a:p>
            <a:pPr marL="342900" indent="-228600">
              <a:lnSpc>
                <a:spcPct val="90000"/>
              </a:lnSpc>
              <a:spcAft>
                <a:spcPts val="1200"/>
              </a:spcAft>
              <a:buClr>
                <a:srgbClr val="C00000"/>
              </a:buClr>
              <a:buFont typeface="Arial" panose="020B0604020202020204" pitchFamily="34" charset="0"/>
              <a:buChar char="•"/>
            </a:pPr>
            <a:r>
              <a:rPr lang="en-US" sz="2000" dirty="0">
                <a:solidFill>
                  <a:schemeClr val="tx1">
                    <a:alpha val="60000"/>
                  </a:schemeClr>
                </a:solidFill>
                <a:effectLst>
                  <a:outerShdw blurRad="50800" dist="50800" dir="2700000" algn="tl" rotWithShape="0">
                    <a:prstClr val="black"/>
                  </a:outerShdw>
                </a:effectLst>
              </a:rPr>
              <a:t>Addiction issues</a:t>
            </a:r>
          </a:p>
          <a:p>
            <a:pPr marL="342900" indent="-228600">
              <a:lnSpc>
                <a:spcPct val="90000"/>
              </a:lnSpc>
              <a:spcAft>
                <a:spcPts val="1200"/>
              </a:spcAft>
              <a:buClr>
                <a:srgbClr val="C00000"/>
              </a:buClr>
              <a:buFont typeface="Arial" panose="020B0604020202020204" pitchFamily="34" charset="0"/>
              <a:buChar char="•"/>
            </a:pPr>
            <a:r>
              <a:rPr lang="en-US" sz="2000" dirty="0">
                <a:solidFill>
                  <a:schemeClr val="tx1">
                    <a:alpha val="60000"/>
                  </a:schemeClr>
                </a:solidFill>
                <a:effectLst>
                  <a:outerShdw blurRad="50800" dist="50800" dir="2700000" algn="tl" rotWithShape="0">
                    <a:prstClr val="black"/>
                  </a:outerShdw>
                </a:effectLst>
              </a:rPr>
              <a:t>Burdened with past regrets</a:t>
            </a:r>
          </a:p>
          <a:p>
            <a:pPr marL="342900" indent="-228600">
              <a:lnSpc>
                <a:spcPct val="90000"/>
              </a:lnSpc>
              <a:spcAft>
                <a:spcPts val="1200"/>
              </a:spcAft>
              <a:buClr>
                <a:srgbClr val="C00000"/>
              </a:buClr>
              <a:buFont typeface="Arial" panose="020B0604020202020204" pitchFamily="34" charset="0"/>
              <a:buChar char="•"/>
            </a:pPr>
            <a:r>
              <a:rPr lang="en-US" sz="2000" dirty="0">
                <a:solidFill>
                  <a:schemeClr val="tx1">
                    <a:alpha val="60000"/>
                  </a:schemeClr>
                </a:solidFill>
                <a:effectLst>
                  <a:outerShdw blurRad="50800" dist="50800" dir="2700000" algn="tl" rotWithShape="0">
                    <a:prstClr val="black"/>
                  </a:outerShdw>
                </a:effectLst>
              </a:rPr>
              <a:t>Heartbreak over failing relationships</a:t>
            </a:r>
          </a:p>
          <a:p>
            <a:pPr marL="342900" indent="-228600">
              <a:lnSpc>
                <a:spcPct val="90000"/>
              </a:lnSpc>
              <a:spcAft>
                <a:spcPts val="1200"/>
              </a:spcAft>
              <a:buClr>
                <a:srgbClr val="C00000"/>
              </a:buClr>
              <a:buFont typeface="Arial" panose="020B0604020202020204" pitchFamily="34" charset="0"/>
              <a:buChar char="•"/>
            </a:pPr>
            <a:r>
              <a:rPr lang="en-US" sz="2000" dirty="0">
                <a:solidFill>
                  <a:schemeClr val="tx1">
                    <a:alpha val="60000"/>
                  </a:schemeClr>
                </a:solidFill>
                <a:effectLst>
                  <a:outerShdw blurRad="50800" dist="50800" dir="2700000" algn="tl" rotWithShape="0">
                    <a:prstClr val="black"/>
                  </a:outerShdw>
                </a:effectLst>
              </a:rPr>
              <a:t>Jobless life</a:t>
            </a:r>
          </a:p>
          <a:p>
            <a:pPr marL="342900" indent="-228600">
              <a:lnSpc>
                <a:spcPct val="90000"/>
              </a:lnSpc>
              <a:spcAft>
                <a:spcPts val="1200"/>
              </a:spcAft>
              <a:buClr>
                <a:srgbClr val="C00000"/>
              </a:buClr>
              <a:buFont typeface="Arial" panose="020B0604020202020204" pitchFamily="34" charset="0"/>
              <a:buChar char="•"/>
            </a:pPr>
            <a:r>
              <a:rPr lang="en-US" sz="2000" dirty="0">
                <a:solidFill>
                  <a:schemeClr val="tx1">
                    <a:alpha val="60000"/>
                  </a:schemeClr>
                </a:solidFill>
                <a:effectLst>
                  <a:outerShdw blurRad="50800" dist="50800" dir="2700000" algn="tl" rotWithShape="0">
                    <a:prstClr val="black"/>
                  </a:outerShdw>
                </a:effectLst>
              </a:rPr>
              <a:t>Failure to meet expectations of yourself &amp; others</a:t>
            </a:r>
          </a:p>
        </p:txBody>
      </p:sp>
      <p:sp>
        <p:nvSpPr>
          <p:cNvPr id="3091" name="Freeform: Shape 3090">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0531" y="0"/>
            <a:ext cx="4803469"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80" name="Picture 8" descr="https://encrypted-tbn3.gstatic.com/images?q=tbn:ANd9GcT0VsCu4oTPgbHiHdledKwBQ0_uzER_hydb4Do2MIOsDo8YFyIU"/>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6824" r="6715"/>
          <a:stretch/>
        </p:blipFill>
        <p:spPr bwMode="auto">
          <a:xfrm>
            <a:off x="4502415" y="10"/>
            <a:ext cx="4641585"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noFill/>
          <a:ln w="2032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06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ound, outdoor, floor&#10;&#10;Description generated with very high confidence">
            <a:extLst>
              <a:ext uri="{FF2B5EF4-FFF2-40B4-BE49-F238E27FC236}">
                <a16:creationId xmlns:a16="http://schemas.microsoft.com/office/drawing/2014/main" id="{C43DFCFB-4BCA-CD15-8FB9-0F6CE100893C}"/>
              </a:ext>
            </a:extLst>
          </p:cNvPr>
          <p:cNvPicPr>
            <a:picLocks noChangeAspect="1"/>
          </p:cNvPicPr>
          <p:nvPr/>
        </p:nvPicPr>
        <p:blipFill rotWithShape="1">
          <a:blip r:embed="rId2">
            <a:extLst>
              <a:ext uri="{28A0092B-C50C-407E-A947-70E740481C1C}">
                <a14:useLocalDpi xmlns:a14="http://schemas.microsoft.com/office/drawing/2010/main" val="0"/>
              </a:ext>
            </a:extLst>
          </a:blip>
          <a:srcRect l="-100"/>
          <a:stretch/>
        </p:blipFill>
        <p:spPr>
          <a:xfrm>
            <a:off x="0" y="0"/>
            <a:ext cx="9225521" cy="6858000"/>
          </a:xfrm>
          <a:prstGeom prst="rect">
            <a:avLst/>
          </a:prstGeom>
        </p:spPr>
      </p:pic>
      <p:sp>
        <p:nvSpPr>
          <p:cNvPr id="4" name="Rectangle 3">
            <a:extLst>
              <a:ext uri="{FF2B5EF4-FFF2-40B4-BE49-F238E27FC236}">
                <a16:creationId xmlns:a16="http://schemas.microsoft.com/office/drawing/2014/main" id="{642D1E1F-2774-A87D-DC25-E747C4952D1C}"/>
              </a:ext>
            </a:extLst>
          </p:cNvPr>
          <p:cNvSpPr/>
          <p:nvPr/>
        </p:nvSpPr>
        <p:spPr>
          <a:xfrm>
            <a:off x="4876800" y="2890391"/>
            <a:ext cx="3022600" cy="1077218"/>
          </a:xfrm>
          <a:prstGeom prst="rect">
            <a:avLst/>
          </a:prstGeom>
        </p:spPr>
        <p:txBody>
          <a:bodyPr wrap="square">
            <a:spAutoFit/>
          </a:bodyPr>
          <a:lstStyle/>
          <a:p>
            <a:r>
              <a:rPr lang="en-US" sz="2400" i="1" dirty="0">
                <a:solidFill>
                  <a:schemeClr val="bg1"/>
                </a:solidFill>
                <a:effectLst>
                  <a:outerShdw blurRad="50800" dist="63500" dir="2700000" algn="tl" rotWithShape="0">
                    <a:prstClr val="black"/>
                  </a:outerShdw>
                </a:effectLst>
              </a:rPr>
              <a:t>“… but I will not be </a:t>
            </a:r>
          </a:p>
          <a:p>
            <a:r>
              <a:rPr lang="en-US" sz="2400" i="1" dirty="0">
                <a:solidFill>
                  <a:schemeClr val="bg1"/>
                </a:solidFill>
                <a:effectLst>
                  <a:outerShdw blurRad="50800" dist="63500" dir="2700000" algn="tl" rotWithShape="0">
                    <a:prstClr val="black"/>
                  </a:outerShdw>
                </a:effectLst>
              </a:rPr>
              <a:t>enslaved by anything.” </a:t>
            </a:r>
          </a:p>
          <a:p>
            <a:r>
              <a:rPr lang="en-US" sz="1600" dirty="0">
                <a:solidFill>
                  <a:schemeClr val="bg1"/>
                </a:solidFill>
              </a:rPr>
              <a:t>	        </a:t>
            </a:r>
            <a:r>
              <a:rPr lang="en-US" sz="1400" dirty="0">
                <a:solidFill>
                  <a:schemeClr val="bg1"/>
                </a:solidFill>
                <a:effectLst>
                  <a:outerShdw blurRad="50800" dist="63500" dir="2700000" algn="tl" rotWithShape="0">
                    <a:prstClr val="black"/>
                  </a:outerShdw>
                </a:effectLst>
              </a:rPr>
              <a:t>- 1 Corinthians 6:12b</a:t>
            </a:r>
          </a:p>
        </p:txBody>
      </p:sp>
      <p:sp>
        <p:nvSpPr>
          <p:cNvPr id="5" name="TextBox 4">
            <a:extLst>
              <a:ext uri="{FF2B5EF4-FFF2-40B4-BE49-F238E27FC236}">
                <a16:creationId xmlns:a16="http://schemas.microsoft.com/office/drawing/2014/main" id="{CBE39FDE-199F-A361-7DA6-AC71597F6E51}"/>
              </a:ext>
            </a:extLst>
          </p:cNvPr>
          <p:cNvSpPr txBox="1"/>
          <p:nvPr/>
        </p:nvSpPr>
        <p:spPr>
          <a:xfrm>
            <a:off x="4876800" y="4786208"/>
            <a:ext cx="3733800" cy="1400383"/>
          </a:xfrm>
          <a:prstGeom prst="rect">
            <a:avLst/>
          </a:prstGeom>
          <a:noFill/>
        </p:spPr>
        <p:txBody>
          <a:bodyPr wrap="square" rtlCol="0">
            <a:spAutoFit/>
          </a:bodyPr>
          <a:lstStyle/>
          <a:p>
            <a:r>
              <a:rPr lang="en-US" sz="2500" dirty="0">
                <a:solidFill>
                  <a:srgbClr val="C00000"/>
                </a:solidFill>
                <a:effectLst>
                  <a:outerShdw blurRad="50800" dist="63500" dir="2700000" algn="tl" rotWithShape="0">
                    <a:prstClr val="black"/>
                  </a:outerShdw>
                </a:effectLst>
              </a:rPr>
              <a:t>Self-Control</a:t>
            </a:r>
            <a:r>
              <a:rPr lang="en-US" sz="2500" dirty="0"/>
              <a:t> – </a:t>
            </a:r>
            <a:r>
              <a:rPr lang="en-US" sz="2200" dirty="0">
                <a:solidFill>
                  <a:schemeClr val="bg1"/>
                </a:solidFill>
                <a:effectLst>
                  <a:outerShdw blurRad="50800" dist="63500" dir="2700000" algn="tl" rotWithShape="0">
                    <a:prstClr val="black"/>
                  </a:outerShdw>
                </a:effectLst>
              </a:rPr>
              <a:t>Controlling the power of the will; mastering; curbing, restraining.</a:t>
            </a:r>
          </a:p>
          <a:p>
            <a:pPr algn="r"/>
            <a:r>
              <a:rPr lang="en-US" sz="1600" dirty="0">
                <a:solidFill>
                  <a:schemeClr val="bg1"/>
                </a:solidFill>
                <a:effectLst>
                  <a:outerShdw blurRad="50800" dist="63500" dir="2700000" algn="tl" rotWithShape="0">
                    <a:prstClr val="black"/>
                  </a:outerShdw>
                </a:effectLst>
              </a:rPr>
              <a:t>- Thayer’s &amp; Vines</a:t>
            </a:r>
          </a:p>
        </p:txBody>
      </p:sp>
      <p:sp>
        <p:nvSpPr>
          <p:cNvPr id="6" name="Text Box 2">
            <a:extLst>
              <a:ext uri="{FF2B5EF4-FFF2-40B4-BE49-F238E27FC236}">
                <a16:creationId xmlns:a16="http://schemas.microsoft.com/office/drawing/2014/main" id="{0A95CA7F-6AED-40BA-9018-8E8DCFEA9FDD}"/>
              </a:ext>
            </a:extLst>
          </p:cNvPr>
          <p:cNvSpPr txBox="1">
            <a:spLocks noChangeArrowheads="1"/>
          </p:cNvSpPr>
          <p:nvPr/>
        </p:nvSpPr>
        <p:spPr bwMode="auto">
          <a:xfrm>
            <a:off x="2712707" y="609864"/>
            <a:ext cx="6512814" cy="1461928"/>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5B9BD5"/>
                </a:solidFill>
              </a14:hiddenFill>
            </a:ext>
          </a:extLst>
        </p:spPr>
        <p:txBody>
          <a:bodyPr vert="horz" lIns="91440" tIns="45720" rIns="91440" bIns="45720" numCol="1" rtlCol="0" anchor="b" anchorCtr="0" compatLnSpc="1">
            <a:prstTxWarp prst="textNoShape">
              <a:avLst/>
            </a:prstTxWarp>
            <a:noAutofit/>
          </a:bodyPr>
          <a:lstStyle/>
          <a:p>
            <a:pPr marL="0" marR="0" lvl="0" indent="0" algn="ctr" fontAlgn="base">
              <a:lnSpc>
                <a:spcPct val="90000"/>
              </a:lnSpc>
              <a:spcBef>
                <a:spcPct val="0"/>
              </a:spcBef>
              <a:spcAft>
                <a:spcPts val="600"/>
              </a:spcAft>
              <a:buClrTx/>
              <a:buSzTx/>
              <a:tabLst/>
              <a:defRPr/>
            </a:pPr>
            <a:r>
              <a:rPr kumimoji="0" lang="en-US" altLang="en-US" sz="6000" b="1" i="0" u="none" strike="noStrike" cap="none" spc="0" normalizeH="0" baseline="0" noProof="0" dirty="0">
                <a:ln>
                  <a:noFill/>
                </a:ln>
                <a:solidFill>
                  <a:srgbClr val="FFFFFF"/>
                </a:solidFill>
                <a:effectLst>
                  <a:outerShdw blurRad="50800" dist="63500" dir="2700000" algn="tl" rotWithShape="0">
                    <a:prstClr val="black"/>
                  </a:outerShdw>
                </a:effectLst>
                <a:uLnTx/>
                <a:uFillTx/>
                <a:latin typeface="Bodoni MT Condensed" panose="02070606080606020203" pitchFamily="18" charset="0"/>
                <a:ea typeface="+mj-ea"/>
                <a:cs typeface="+mj-cs"/>
              </a:rPr>
              <a:t>Navigating The </a:t>
            </a:r>
            <a:r>
              <a:rPr lang="en-US" altLang="en-US" sz="6000" b="1" dirty="0">
                <a:solidFill>
                  <a:srgbClr val="FFFFFF"/>
                </a:solidFill>
                <a:effectLst>
                  <a:outerShdw blurRad="50800" dist="63500" dir="2700000" algn="tl" rotWithShape="0">
                    <a:prstClr val="black"/>
                  </a:outerShdw>
                </a:effectLst>
                <a:latin typeface="Bodoni MT Condensed" panose="02070606080606020203" pitchFamily="18" charset="0"/>
                <a:ea typeface="+mj-ea"/>
                <a:cs typeface="+mj-cs"/>
              </a:rPr>
              <a:t>Quicksand Of Addiction</a:t>
            </a:r>
            <a:endParaRPr kumimoji="0" lang="en-US" altLang="en-US" sz="6000" b="0" i="0" u="none" strike="noStrike" cap="none" spc="0" normalizeH="0" baseline="0" noProof="0" dirty="0">
              <a:ln>
                <a:noFill/>
              </a:ln>
              <a:solidFill>
                <a:srgbClr val="FFFFFF"/>
              </a:solidFill>
              <a:effectLst>
                <a:outerShdw blurRad="50800" dist="63500" dir="2700000" algn="tl" rotWithShape="0">
                  <a:prstClr val="black"/>
                </a:outerShdw>
              </a:effectLst>
              <a:uLnTx/>
              <a:uFillTx/>
              <a:latin typeface="Bodoni MT Condensed" panose="02070606080606020203" pitchFamily="18" charset="0"/>
              <a:ea typeface="+mj-ea"/>
              <a:cs typeface="+mj-cs"/>
            </a:endParaRPr>
          </a:p>
        </p:txBody>
      </p:sp>
    </p:spTree>
    <p:extLst>
      <p:ext uri="{BB962C8B-B14F-4D97-AF65-F5344CB8AC3E}">
        <p14:creationId xmlns:p14="http://schemas.microsoft.com/office/powerpoint/2010/main" val="1954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ound, outdoor, floor&#10;&#10;Description generated with very high confidence">
            <a:extLst>
              <a:ext uri="{FF2B5EF4-FFF2-40B4-BE49-F238E27FC236}">
                <a16:creationId xmlns:a16="http://schemas.microsoft.com/office/drawing/2014/main" id="{C43DFCFB-4BCA-CD15-8FB9-0F6CE100893C}"/>
              </a:ext>
            </a:extLst>
          </p:cNvPr>
          <p:cNvPicPr>
            <a:picLocks noChangeAspect="1"/>
          </p:cNvPicPr>
          <p:nvPr/>
        </p:nvPicPr>
        <p:blipFill rotWithShape="1">
          <a:blip r:embed="rId2">
            <a:extLst>
              <a:ext uri="{28A0092B-C50C-407E-A947-70E740481C1C}">
                <a14:useLocalDpi xmlns:a14="http://schemas.microsoft.com/office/drawing/2010/main" val="0"/>
              </a:ext>
            </a:extLst>
          </a:blip>
          <a:srcRect l="-100"/>
          <a:stretch/>
        </p:blipFill>
        <p:spPr>
          <a:xfrm>
            <a:off x="0" y="0"/>
            <a:ext cx="9225521" cy="6858000"/>
          </a:xfrm>
          <a:prstGeom prst="rect">
            <a:avLst/>
          </a:prstGeom>
        </p:spPr>
      </p:pic>
      <p:sp>
        <p:nvSpPr>
          <p:cNvPr id="3" name="Text Box 2">
            <a:extLst>
              <a:ext uri="{FF2B5EF4-FFF2-40B4-BE49-F238E27FC236}">
                <a16:creationId xmlns:a16="http://schemas.microsoft.com/office/drawing/2014/main" id="{05369291-5456-F1AC-44D2-AAC86CE2B535}"/>
              </a:ext>
            </a:extLst>
          </p:cNvPr>
          <p:cNvSpPr txBox="1">
            <a:spLocks noChangeArrowheads="1"/>
          </p:cNvSpPr>
          <p:nvPr/>
        </p:nvSpPr>
        <p:spPr bwMode="auto">
          <a:xfrm>
            <a:off x="2712707" y="609864"/>
            <a:ext cx="6512814" cy="1461928"/>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5B9BD5"/>
                </a:solidFill>
              </a14:hiddenFill>
            </a:ext>
          </a:extLst>
        </p:spPr>
        <p:txBody>
          <a:bodyPr vert="horz" lIns="91440" tIns="45720" rIns="91440" bIns="45720" numCol="1" rtlCol="0" anchor="b" anchorCtr="0" compatLnSpc="1">
            <a:prstTxWarp prst="textNoShape">
              <a:avLst/>
            </a:prstTxWarp>
            <a:noAutofit/>
          </a:bodyPr>
          <a:lstStyle/>
          <a:p>
            <a:pPr marL="0" marR="0" lvl="0" indent="0" algn="ctr" fontAlgn="base">
              <a:lnSpc>
                <a:spcPct val="90000"/>
              </a:lnSpc>
              <a:spcBef>
                <a:spcPct val="0"/>
              </a:spcBef>
              <a:spcAft>
                <a:spcPts val="600"/>
              </a:spcAft>
              <a:buClrTx/>
              <a:buSzTx/>
              <a:tabLst/>
              <a:defRPr/>
            </a:pPr>
            <a:r>
              <a:rPr kumimoji="0" lang="en-US" altLang="en-US" sz="6000" b="1" i="0" u="none" strike="noStrike" cap="none" spc="0" normalizeH="0" baseline="0" noProof="0" dirty="0">
                <a:ln>
                  <a:noFill/>
                </a:ln>
                <a:solidFill>
                  <a:srgbClr val="FFFFFF"/>
                </a:solidFill>
                <a:effectLst>
                  <a:outerShdw blurRad="50800" dist="63500" dir="2700000" algn="tl" rotWithShape="0">
                    <a:prstClr val="black"/>
                  </a:outerShdw>
                </a:effectLst>
                <a:uLnTx/>
                <a:uFillTx/>
                <a:latin typeface="Bodoni MT Condensed" panose="02070606080606020203" pitchFamily="18" charset="0"/>
                <a:ea typeface="+mj-ea"/>
                <a:cs typeface="+mj-cs"/>
              </a:rPr>
              <a:t>Navigating The </a:t>
            </a:r>
            <a:r>
              <a:rPr lang="en-US" altLang="en-US" sz="6000" b="1" dirty="0">
                <a:solidFill>
                  <a:srgbClr val="FFFFFF"/>
                </a:solidFill>
                <a:effectLst>
                  <a:outerShdw blurRad="50800" dist="63500" dir="2700000" algn="tl" rotWithShape="0">
                    <a:prstClr val="black"/>
                  </a:outerShdw>
                </a:effectLst>
                <a:latin typeface="Bodoni MT Condensed" panose="02070606080606020203" pitchFamily="18" charset="0"/>
                <a:ea typeface="+mj-ea"/>
                <a:cs typeface="+mj-cs"/>
              </a:rPr>
              <a:t>Quicksand Of Addiction</a:t>
            </a:r>
            <a:endParaRPr kumimoji="0" lang="en-US" altLang="en-US" sz="6000" b="0" i="0" u="none" strike="noStrike" cap="none" spc="0" normalizeH="0" baseline="0" noProof="0" dirty="0">
              <a:ln>
                <a:noFill/>
              </a:ln>
              <a:solidFill>
                <a:srgbClr val="FFFFFF"/>
              </a:solidFill>
              <a:effectLst>
                <a:outerShdw blurRad="50800" dist="63500" dir="2700000" algn="tl" rotWithShape="0">
                  <a:prstClr val="black"/>
                </a:outerShdw>
              </a:effectLst>
              <a:uLnTx/>
              <a:uFillTx/>
              <a:latin typeface="Bodoni MT Condensed" panose="02070606080606020203" pitchFamily="18" charset="0"/>
              <a:ea typeface="+mj-ea"/>
              <a:cs typeface="+mj-cs"/>
            </a:endParaRPr>
          </a:p>
        </p:txBody>
      </p:sp>
      <p:sp>
        <p:nvSpPr>
          <p:cNvPr id="4" name="Rectangle 3">
            <a:extLst>
              <a:ext uri="{FF2B5EF4-FFF2-40B4-BE49-F238E27FC236}">
                <a16:creationId xmlns:a16="http://schemas.microsoft.com/office/drawing/2014/main" id="{642D1E1F-2774-A87D-DC25-E747C4952D1C}"/>
              </a:ext>
            </a:extLst>
          </p:cNvPr>
          <p:cNvSpPr/>
          <p:nvPr/>
        </p:nvSpPr>
        <p:spPr>
          <a:xfrm>
            <a:off x="5181600" y="2438400"/>
            <a:ext cx="3200400" cy="3662541"/>
          </a:xfrm>
          <a:prstGeom prst="rect">
            <a:avLst/>
          </a:prstGeom>
        </p:spPr>
        <p:txBody>
          <a:bodyPr wrap="square">
            <a:spAutoFit/>
          </a:bodyPr>
          <a:lstStyle/>
          <a:p>
            <a:pPr marL="287338" indent="-287338">
              <a:spcAft>
                <a:spcPts val="1200"/>
              </a:spcAft>
              <a:buClr>
                <a:srgbClr val="00B0F0"/>
              </a:buClr>
              <a:buFont typeface="Wingdings" panose="05000000000000000000" pitchFamily="2" charset="2"/>
              <a:buChar char="§"/>
            </a:pPr>
            <a:r>
              <a:rPr lang="en-US" sz="3200" dirty="0">
                <a:solidFill>
                  <a:srgbClr val="C00000"/>
                </a:solidFill>
                <a:effectLst>
                  <a:outerShdw blurRad="50800" dist="63500" dir="2700000" algn="tl" rotWithShape="0">
                    <a:prstClr val="black"/>
                  </a:outerShdw>
                </a:effectLst>
              </a:rPr>
              <a:t>Alcohol</a:t>
            </a:r>
          </a:p>
          <a:p>
            <a:pPr marL="287338" indent="-287338">
              <a:spcAft>
                <a:spcPts val="1200"/>
              </a:spcAft>
              <a:buClr>
                <a:srgbClr val="00B0F0"/>
              </a:buClr>
              <a:buFont typeface="Wingdings" panose="05000000000000000000" pitchFamily="2" charset="2"/>
              <a:buChar char="§"/>
            </a:pPr>
            <a:r>
              <a:rPr lang="en-US" sz="3200" dirty="0">
                <a:solidFill>
                  <a:srgbClr val="C00000"/>
                </a:solidFill>
                <a:effectLst>
                  <a:outerShdw blurRad="50800" dist="63500" dir="2700000" algn="tl" rotWithShape="0">
                    <a:prstClr val="black"/>
                  </a:outerShdw>
                </a:effectLst>
              </a:rPr>
              <a:t>Medications/ illegal drugs</a:t>
            </a:r>
          </a:p>
          <a:p>
            <a:pPr marL="287338" indent="-287338">
              <a:spcAft>
                <a:spcPts val="1200"/>
              </a:spcAft>
              <a:buClr>
                <a:srgbClr val="00B0F0"/>
              </a:buClr>
              <a:buFont typeface="Wingdings" panose="05000000000000000000" pitchFamily="2" charset="2"/>
              <a:buChar char="§"/>
            </a:pPr>
            <a:r>
              <a:rPr lang="en-US" sz="3200" dirty="0">
                <a:solidFill>
                  <a:srgbClr val="C00000"/>
                </a:solidFill>
                <a:effectLst>
                  <a:outerShdw blurRad="50800" dist="63500" dir="2700000" algn="tl" rotWithShape="0">
                    <a:prstClr val="black"/>
                  </a:outerShdw>
                </a:effectLst>
              </a:rPr>
              <a:t>Pornography</a:t>
            </a:r>
          </a:p>
          <a:p>
            <a:pPr marL="287338" indent="-287338">
              <a:spcAft>
                <a:spcPts val="1200"/>
              </a:spcAft>
              <a:buClr>
                <a:srgbClr val="00B0F0"/>
              </a:buClr>
              <a:buFont typeface="Wingdings" panose="05000000000000000000" pitchFamily="2" charset="2"/>
              <a:buChar char="§"/>
            </a:pPr>
            <a:r>
              <a:rPr lang="en-US" sz="3200" dirty="0">
                <a:solidFill>
                  <a:srgbClr val="C00000"/>
                </a:solidFill>
                <a:effectLst>
                  <a:outerShdw blurRad="50800" dist="63500" dir="2700000" algn="tl" rotWithShape="0">
                    <a:prstClr val="black"/>
                  </a:outerShdw>
                </a:effectLst>
              </a:rPr>
              <a:t>Gambling</a:t>
            </a:r>
          </a:p>
          <a:p>
            <a:pPr marL="287338" indent="-287338">
              <a:spcAft>
                <a:spcPts val="1200"/>
              </a:spcAft>
              <a:buClr>
                <a:srgbClr val="00B0F0"/>
              </a:buClr>
              <a:buFont typeface="Wingdings" panose="05000000000000000000" pitchFamily="2" charset="2"/>
              <a:buChar char="§"/>
            </a:pPr>
            <a:r>
              <a:rPr lang="en-US" sz="3200" dirty="0">
                <a:solidFill>
                  <a:srgbClr val="C00000"/>
                </a:solidFill>
                <a:effectLst>
                  <a:outerShdw blurRad="50800" dist="63500" dir="2700000" algn="tl" rotWithShape="0">
                    <a:prstClr val="black"/>
                  </a:outerShdw>
                </a:effectLst>
              </a:rPr>
              <a:t>Sex</a:t>
            </a:r>
          </a:p>
        </p:txBody>
      </p:sp>
    </p:spTree>
    <p:extLst>
      <p:ext uri="{BB962C8B-B14F-4D97-AF65-F5344CB8AC3E}">
        <p14:creationId xmlns:p14="http://schemas.microsoft.com/office/powerpoint/2010/main" val="19858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ound, outdoor, floor&#10;&#10;Description generated with very high confidence">
            <a:extLst>
              <a:ext uri="{FF2B5EF4-FFF2-40B4-BE49-F238E27FC236}">
                <a16:creationId xmlns:a16="http://schemas.microsoft.com/office/drawing/2014/main" id="{C43DFCFB-4BCA-CD15-8FB9-0F6CE100893C}"/>
              </a:ext>
            </a:extLst>
          </p:cNvPr>
          <p:cNvPicPr>
            <a:picLocks noChangeAspect="1"/>
          </p:cNvPicPr>
          <p:nvPr/>
        </p:nvPicPr>
        <p:blipFill rotWithShape="1">
          <a:blip r:embed="rId2">
            <a:extLst>
              <a:ext uri="{28A0092B-C50C-407E-A947-70E740481C1C}">
                <a14:useLocalDpi xmlns:a14="http://schemas.microsoft.com/office/drawing/2010/main" val="0"/>
              </a:ext>
            </a:extLst>
          </a:blip>
          <a:srcRect l="-100"/>
          <a:stretch/>
        </p:blipFill>
        <p:spPr>
          <a:xfrm>
            <a:off x="0" y="0"/>
            <a:ext cx="9225521" cy="6858000"/>
          </a:xfrm>
          <a:prstGeom prst="rect">
            <a:avLst/>
          </a:prstGeom>
        </p:spPr>
      </p:pic>
      <p:sp>
        <p:nvSpPr>
          <p:cNvPr id="3" name="Text Box 2">
            <a:extLst>
              <a:ext uri="{FF2B5EF4-FFF2-40B4-BE49-F238E27FC236}">
                <a16:creationId xmlns:a16="http://schemas.microsoft.com/office/drawing/2014/main" id="{05369291-5456-F1AC-44D2-AAC86CE2B535}"/>
              </a:ext>
            </a:extLst>
          </p:cNvPr>
          <p:cNvSpPr txBox="1">
            <a:spLocks noChangeArrowheads="1"/>
          </p:cNvSpPr>
          <p:nvPr/>
        </p:nvSpPr>
        <p:spPr bwMode="auto">
          <a:xfrm>
            <a:off x="2642559" y="-53379"/>
            <a:ext cx="6512814" cy="1461928"/>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5B9BD5"/>
                </a:solidFill>
              </a14:hiddenFill>
            </a:ext>
          </a:extLst>
        </p:spPr>
        <p:txBody>
          <a:bodyPr vert="horz" lIns="91440" tIns="45720" rIns="91440" bIns="45720" numCol="1" rtlCol="0" anchor="b" anchorCtr="0" compatLnSpc="1">
            <a:prstTxWarp prst="textNoShape">
              <a:avLst/>
            </a:prstTxWarp>
            <a:noAutofit/>
          </a:bodyPr>
          <a:lstStyle/>
          <a:p>
            <a:pPr marL="0" marR="0" lvl="0" indent="0" algn="ctr" fontAlgn="base">
              <a:lnSpc>
                <a:spcPct val="90000"/>
              </a:lnSpc>
              <a:spcBef>
                <a:spcPct val="0"/>
              </a:spcBef>
              <a:spcAft>
                <a:spcPts val="600"/>
              </a:spcAft>
              <a:buClrTx/>
              <a:buSzTx/>
              <a:tabLst/>
              <a:defRPr/>
            </a:pPr>
            <a:r>
              <a:rPr kumimoji="0" lang="en-US" altLang="en-US" sz="6000" b="1" i="0" u="none" strike="noStrike" cap="none" spc="0" normalizeH="0" baseline="0" noProof="0" dirty="0">
                <a:ln>
                  <a:noFill/>
                </a:ln>
                <a:solidFill>
                  <a:srgbClr val="FFFFFF"/>
                </a:solidFill>
                <a:effectLst>
                  <a:outerShdw blurRad="50800" dist="63500" dir="2700000" algn="tl" rotWithShape="0">
                    <a:prstClr val="black"/>
                  </a:outerShdw>
                </a:effectLst>
                <a:uLnTx/>
                <a:uFillTx/>
                <a:latin typeface="Bodoni MT Condensed" panose="02070606080606020203" pitchFamily="18" charset="0"/>
                <a:ea typeface="+mj-ea"/>
                <a:cs typeface="+mj-cs"/>
              </a:rPr>
              <a:t>Addiction Affects</a:t>
            </a:r>
            <a:endParaRPr kumimoji="0" lang="en-US" altLang="en-US" sz="6000" b="0" i="0" u="none" strike="noStrike" cap="none" spc="0" normalizeH="0" baseline="0" noProof="0" dirty="0">
              <a:ln>
                <a:noFill/>
              </a:ln>
              <a:solidFill>
                <a:srgbClr val="FFFFFF"/>
              </a:solidFill>
              <a:effectLst>
                <a:outerShdw blurRad="50800" dist="63500" dir="2700000" algn="tl" rotWithShape="0">
                  <a:prstClr val="black"/>
                </a:outerShdw>
              </a:effectLst>
              <a:uLnTx/>
              <a:uFillTx/>
              <a:latin typeface="Bodoni MT Condensed" panose="02070606080606020203" pitchFamily="18" charset="0"/>
              <a:ea typeface="+mj-ea"/>
              <a:cs typeface="+mj-cs"/>
            </a:endParaRPr>
          </a:p>
        </p:txBody>
      </p:sp>
      <p:sp>
        <p:nvSpPr>
          <p:cNvPr id="4" name="Rectangle 3">
            <a:extLst>
              <a:ext uri="{FF2B5EF4-FFF2-40B4-BE49-F238E27FC236}">
                <a16:creationId xmlns:a16="http://schemas.microsoft.com/office/drawing/2014/main" id="{642D1E1F-2774-A87D-DC25-E747C4952D1C}"/>
              </a:ext>
            </a:extLst>
          </p:cNvPr>
          <p:cNvSpPr/>
          <p:nvPr/>
        </p:nvSpPr>
        <p:spPr>
          <a:xfrm>
            <a:off x="4545842" y="1752600"/>
            <a:ext cx="4572000" cy="3877985"/>
          </a:xfrm>
          <a:prstGeom prst="rect">
            <a:avLst/>
          </a:prstGeom>
        </p:spPr>
        <p:txBody>
          <a:bodyPr wrap="square">
            <a:spAutoFit/>
          </a:bodyPr>
          <a:lstStyle/>
          <a:p>
            <a:pPr marL="287338" indent="-287338">
              <a:spcAft>
                <a:spcPts val="1200"/>
              </a:spcAft>
              <a:buClr>
                <a:srgbClr val="00B0F0"/>
              </a:buClr>
              <a:buFont typeface="Wingdings" panose="05000000000000000000" pitchFamily="2" charset="2"/>
              <a:buChar char="§"/>
            </a:pPr>
            <a:r>
              <a:rPr lang="en-US" sz="2800" dirty="0">
                <a:solidFill>
                  <a:srgbClr val="C00000"/>
                </a:solidFill>
                <a:effectLst>
                  <a:outerShdw blurRad="50800" dist="63500" dir="2700000" algn="tl" rotWithShape="0">
                    <a:prstClr val="black"/>
                  </a:outerShdw>
                </a:effectLst>
              </a:rPr>
              <a:t>Change you</a:t>
            </a:r>
          </a:p>
          <a:p>
            <a:pPr marL="287338" indent="-287338">
              <a:spcAft>
                <a:spcPts val="1200"/>
              </a:spcAft>
              <a:buClr>
                <a:srgbClr val="00B0F0"/>
              </a:buClr>
              <a:buFont typeface="Wingdings" panose="05000000000000000000" pitchFamily="2" charset="2"/>
              <a:buChar char="§"/>
            </a:pPr>
            <a:r>
              <a:rPr lang="en-US" sz="2800" dirty="0">
                <a:solidFill>
                  <a:srgbClr val="C00000"/>
                </a:solidFill>
                <a:effectLst>
                  <a:outerShdw blurRad="50800" dist="63500" dir="2700000" algn="tl" rotWithShape="0">
                    <a:prstClr val="black"/>
                  </a:outerShdw>
                </a:effectLst>
              </a:rPr>
              <a:t>Lie, cheat, steal</a:t>
            </a:r>
          </a:p>
          <a:p>
            <a:pPr marL="287338" indent="-287338">
              <a:spcAft>
                <a:spcPts val="1200"/>
              </a:spcAft>
              <a:buClr>
                <a:srgbClr val="00B0F0"/>
              </a:buClr>
              <a:buFont typeface="Wingdings" panose="05000000000000000000" pitchFamily="2" charset="2"/>
              <a:buChar char="§"/>
            </a:pPr>
            <a:r>
              <a:rPr lang="en-US" sz="2800" dirty="0">
                <a:solidFill>
                  <a:srgbClr val="C00000"/>
                </a:solidFill>
                <a:effectLst>
                  <a:outerShdw blurRad="50800" dist="63500" dir="2700000" algn="tl" rotWithShape="0">
                    <a:prstClr val="black"/>
                  </a:outerShdw>
                </a:effectLst>
              </a:rPr>
              <a:t>Cause you to lose everything important to you</a:t>
            </a:r>
          </a:p>
          <a:p>
            <a:pPr marL="287338" indent="-287338">
              <a:spcAft>
                <a:spcPts val="1200"/>
              </a:spcAft>
              <a:buClr>
                <a:srgbClr val="00B0F0"/>
              </a:buClr>
              <a:buFont typeface="Wingdings" panose="05000000000000000000" pitchFamily="2" charset="2"/>
              <a:buChar char="§"/>
            </a:pPr>
            <a:r>
              <a:rPr lang="en-US" sz="2800" dirty="0">
                <a:solidFill>
                  <a:srgbClr val="C00000"/>
                </a:solidFill>
                <a:effectLst>
                  <a:outerShdw blurRad="50800" dist="63500" dir="2700000" algn="tl" rotWithShape="0">
                    <a:prstClr val="black"/>
                  </a:outerShdw>
                </a:effectLst>
              </a:rPr>
              <a:t>Consumed with guilt</a:t>
            </a:r>
          </a:p>
          <a:p>
            <a:pPr marL="287338" indent="-287338">
              <a:spcAft>
                <a:spcPts val="1200"/>
              </a:spcAft>
              <a:buClr>
                <a:srgbClr val="00B0F0"/>
              </a:buClr>
              <a:buFont typeface="Wingdings" panose="05000000000000000000" pitchFamily="2" charset="2"/>
              <a:buChar char="§"/>
            </a:pPr>
            <a:r>
              <a:rPr lang="en-US" sz="2800" dirty="0">
                <a:solidFill>
                  <a:srgbClr val="C00000"/>
                </a:solidFill>
                <a:effectLst>
                  <a:outerShdw blurRad="50800" dist="63500" dir="2700000" algn="tl" rotWithShape="0">
                    <a:prstClr val="black"/>
                  </a:outerShdw>
                </a:effectLst>
              </a:rPr>
              <a:t>Lose your health/life</a:t>
            </a:r>
          </a:p>
          <a:p>
            <a:pPr marL="287338" indent="-287338">
              <a:spcAft>
                <a:spcPts val="1200"/>
              </a:spcAft>
              <a:buClr>
                <a:srgbClr val="00B0F0"/>
              </a:buClr>
              <a:buFont typeface="Wingdings" panose="05000000000000000000" pitchFamily="2" charset="2"/>
              <a:buChar char="§"/>
            </a:pPr>
            <a:r>
              <a:rPr lang="en-US" sz="2800" dirty="0">
                <a:solidFill>
                  <a:srgbClr val="C00000"/>
                </a:solidFill>
                <a:effectLst>
                  <a:outerShdw blurRad="50800" dist="63500" dir="2700000" algn="tl" rotWithShape="0">
                    <a:prstClr val="black"/>
                  </a:outerShdw>
                </a:effectLst>
              </a:rPr>
              <a:t>Lose Your soul</a:t>
            </a:r>
          </a:p>
        </p:txBody>
      </p:sp>
    </p:spTree>
    <p:extLst>
      <p:ext uri="{BB962C8B-B14F-4D97-AF65-F5344CB8AC3E}">
        <p14:creationId xmlns:p14="http://schemas.microsoft.com/office/powerpoint/2010/main" val="17202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barn(inVertical)">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barn(inVertical)">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6E7DE-77A7-49C0-ACD8-EA51FCE5A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2046" cy="6858000"/>
          </a:xfrm>
          <a:prstGeom prst="rect">
            <a:avLst/>
          </a:prstGeom>
        </p:spPr>
      </p:pic>
      <p:sp>
        <p:nvSpPr>
          <p:cNvPr id="2" name="TextBox 1">
            <a:extLst>
              <a:ext uri="{FF2B5EF4-FFF2-40B4-BE49-F238E27FC236}">
                <a16:creationId xmlns:a16="http://schemas.microsoft.com/office/drawing/2014/main" id="{AEC63B59-C0BD-4E66-A6D1-F6F2C78D87D4}"/>
              </a:ext>
            </a:extLst>
          </p:cNvPr>
          <p:cNvSpPr txBox="1"/>
          <p:nvPr/>
        </p:nvSpPr>
        <p:spPr>
          <a:xfrm>
            <a:off x="5562600" y="4634046"/>
            <a:ext cx="3124200" cy="1754326"/>
          </a:xfrm>
          <a:prstGeom prst="rect">
            <a:avLst/>
          </a:prstGeom>
          <a:noFill/>
        </p:spPr>
        <p:txBody>
          <a:bodyPr wrap="square" rtlCol="0">
            <a:spAutoFit/>
          </a:bodyPr>
          <a:lstStyle/>
          <a:p>
            <a:pPr algn="ctr"/>
            <a:r>
              <a:rPr lang="en-US" sz="3000" b="1" i="1" dirty="0">
                <a:solidFill>
                  <a:srgbClr val="FFFF00"/>
                </a:solidFill>
                <a:effectLst>
                  <a:outerShdw blurRad="50800" dist="38100" dir="2700000" algn="tl" rotWithShape="0">
                    <a:prstClr val="black"/>
                  </a:outerShdw>
                </a:effectLst>
                <a:latin typeface="Cambria" panose="02040503050406030204" pitchFamily="18" charset="0"/>
              </a:rPr>
              <a:t>Can Lead To Debilitating Depression</a:t>
            </a:r>
          </a:p>
          <a:p>
            <a:endParaRPr lang="en-US" dirty="0"/>
          </a:p>
        </p:txBody>
      </p:sp>
      <p:sp>
        <p:nvSpPr>
          <p:cNvPr id="4" name="TextBox 3">
            <a:extLst>
              <a:ext uri="{FF2B5EF4-FFF2-40B4-BE49-F238E27FC236}">
                <a16:creationId xmlns:a16="http://schemas.microsoft.com/office/drawing/2014/main" id="{335315A7-1361-45BC-AC96-355EA02685E7}"/>
              </a:ext>
            </a:extLst>
          </p:cNvPr>
          <p:cNvSpPr txBox="1"/>
          <p:nvPr/>
        </p:nvSpPr>
        <p:spPr>
          <a:xfrm>
            <a:off x="5638800" y="436587"/>
            <a:ext cx="2971800" cy="3554819"/>
          </a:xfrm>
          <a:prstGeom prst="rect">
            <a:avLst/>
          </a:prstGeom>
          <a:noFill/>
        </p:spPr>
        <p:txBody>
          <a:bodyPr wrap="square" rtlCol="0">
            <a:spAutoFit/>
          </a:bodyPr>
          <a:lstStyle/>
          <a:p>
            <a:pPr algn="ctr">
              <a:spcAft>
                <a:spcPts val="1800"/>
              </a:spcAft>
            </a:pPr>
            <a:r>
              <a:rPr lang="en-US" sz="2500" dirty="0">
                <a:solidFill>
                  <a:schemeClr val="bg1"/>
                </a:solidFill>
              </a:rPr>
              <a:t>Disappointment</a:t>
            </a:r>
          </a:p>
          <a:p>
            <a:pPr algn="ctr">
              <a:spcAft>
                <a:spcPts val="1800"/>
              </a:spcAft>
            </a:pPr>
            <a:r>
              <a:rPr lang="en-US" sz="2500" dirty="0">
                <a:solidFill>
                  <a:schemeClr val="bg1"/>
                </a:solidFill>
              </a:rPr>
              <a:t>Frustration</a:t>
            </a:r>
          </a:p>
          <a:p>
            <a:pPr algn="ctr">
              <a:spcAft>
                <a:spcPts val="1800"/>
              </a:spcAft>
            </a:pPr>
            <a:r>
              <a:rPr lang="en-US" sz="2500" dirty="0">
                <a:solidFill>
                  <a:schemeClr val="bg1"/>
                </a:solidFill>
              </a:rPr>
              <a:t>Discouragement</a:t>
            </a:r>
          </a:p>
          <a:p>
            <a:pPr algn="ctr">
              <a:spcAft>
                <a:spcPts val="1800"/>
              </a:spcAft>
            </a:pPr>
            <a:r>
              <a:rPr lang="en-US" sz="2500" dirty="0">
                <a:solidFill>
                  <a:schemeClr val="bg1"/>
                </a:solidFill>
              </a:rPr>
              <a:t>Trauma</a:t>
            </a:r>
          </a:p>
          <a:p>
            <a:pPr algn="ctr">
              <a:spcAft>
                <a:spcPts val="1800"/>
              </a:spcAft>
            </a:pPr>
            <a:r>
              <a:rPr lang="en-US" sz="2500" dirty="0">
                <a:solidFill>
                  <a:schemeClr val="bg1"/>
                </a:solidFill>
              </a:rPr>
              <a:t>Grief, Fear, Shame</a:t>
            </a:r>
          </a:p>
          <a:p>
            <a:pPr algn="ctr">
              <a:spcAft>
                <a:spcPts val="1800"/>
              </a:spcAft>
            </a:pPr>
            <a:r>
              <a:rPr lang="en-US" sz="2500" dirty="0">
                <a:solidFill>
                  <a:schemeClr val="bg1"/>
                </a:solidFill>
              </a:rPr>
              <a:t>Emotional Loops</a:t>
            </a:r>
          </a:p>
        </p:txBody>
      </p:sp>
    </p:spTree>
    <p:extLst>
      <p:ext uri="{BB962C8B-B14F-4D97-AF65-F5344CB8AC3E}">
        <p14:creationId xmlns:p14="http://schemas.microsoft.com/office/powerpoint/2010/main" val="86061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199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7518" y="4419600"/>
            <a:ext cx="4026985" cy="11430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400" i="1" dirty="0">
                <a:solidFill>
                  <a:schemeClr val="bg1"/>
                </a:solidFill>
                <a:effectLst>
                  <a:outerShdw blurRad="50800" dist="38100" dir="2700000" algn="tl" rotWithShape="0">
                    <a:prstClr val="black"/>
                  </a:outerShdw>
                </a:effectLst>
                <a:latin typeface="Bodoni MT Condensed" panose="02070606080606020203" pitchFamily="18" charset="0"/>
                <a:ea typeface="+mj-ea"/>
                <a:cs typeface="+mj-cs"/>
              </a:rPr>
              <a:t>Paul’s Approach To Overcoming Discouragement</a:t>
            </a:r>
          </a:p>
        </p:txBody>
      </p:sp>
      <p:sp>
        <p:nvSpPr>
          <p:cNvPr id="5129" name="Rectangle 512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encrypted-tbn2.gstatic.com/images?q=tbn:ANd9GcQPUV6SJMka5RSm4uZlE2F-DCzEzWZc6FYCJQHM1eckw6f5Ayhb"/>
          <p:cNvPicPr>
            <a:picLocks noChangeAspect="1" noChangeArrowheads="1"/>
          </p:cNvPicPr>
          <p:nvPr/>
        </p:nvPicPr>
        <p:blipFill rotWithShape="1">
          <a:blip r:embed="rId2">
            <a:extLst>
              <a:ext uri="{28A0092B-C50C-407E-A947-70E740481C1C}">
                <a14:useLocalDpi xmlns:a14="http://schemas.microsoft.com/office/drawing/2010/main" val="0"/>
              </a:ext>
            </a:extLst>
          </a:blip>
          <a:srcRect l="644" r="6567"/>
          <a:stretch/>
        </p:blipFill>
        <p:spPr bwMode="auto">
          <a:xfrm>
            <a:off x="866667" y="508871"/>
            <a:ext cx="7417323" cy="3579308"/>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987" y="4544112"/>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59510" y="4769114"/>
            <a:ext cx="3422489" cy="1928654"/>
          </a:xfrm>
          <a:prstGeom prst="rect">
            <a:avLst/>
          </a:prstGeom>
        </p:spPr>
        <p:txBody>
          <a:bodyPr vert="horz" lIns="91440" tIns="45720" rIns="91440" bIns="45720" rtlCol="0">
            <a:normAutofit fontScale="92500" lnSpcReduction="10000"/>
          </a:bodyPr>
          <a:lstStyle/>
          <a:p>
            <a:pPr>
              <a:lnSpc>
                <a:spcPct val="110000"/>
              </a:lnSpc>
              <a:spcAft>
                <a:spcPts val="600"/>
              </a:spcAft>
              <a:buClr>
                <a:srgbClr val="C00000"/>
              </a:buClr>
            </a:pPr>
            <a:r>
              <a:rPr lang="en-US" sz="2000" i="1" dirty="0"/>
              <a:t>Fight the good fight of faith; take hold of the eternal life to which you were called, and you made the good confession in the presence of many witnesses                                                                                                       		         </a:t>
            </a:r>
            <a:r>
              <a:rPr lang="en-US" sz="1100" i="1" dirty="0"/>
              <a:t>- 1 Timothy 6:12</a:t>
            </a:r>
            <a:endParaRPr lang="en-US" sz="1100" dirty="0"/>
          </a:p>
        </p:txBody>
      </p:sp>
      <p:sp>
        <p:nvSpPr>
          <p:cNvPr id="2" name="TextBox 1">
            <a:extLst>
              <a:ext uri="{FF2B5EF4-FFF2-40B4-BE49-F238E27FC236}">
                <a16:creationId xmlns:a16="http://schemas.microsoft.com/office/drawing/2014/main" id="{9F4515AC-732B-04A7-2803-85F28674B279}"/>
              </a:ext>
            </a:extLst>
          </p:cNvPr>
          <p:cNvSpPr txBox="1"/>
          <p:nvPr/>
        </p:nvSpPr>
        <p:spPr>
          <a:xfrm>
            <a:off x="764052" y="5733441"/>
            <a:ext cx="2486133" cy="707886"/>
          </a:xfrm>
          <a:prstGeom prst="rect">
            <a:avLst/>
          </a:prstGeom>
          <a:noFill/>
        </p:spPr>
        <p:txBody>
          <a:bodyPr wrap="square" rtlCol="0">
            <a:spAutoFit/>
          </a:bodyPr>
          <a:lstStyle/>
          <a:p>
            <a:pPr algn="ctr"/>
            <a:r>
              <a:rPr lang="en-US" sz="4000" dirty="0">
                <a:solidFill>
                  <a:srgbClr val="00B0F0"/>
                </a:solidFill>
                <a:latin typeface="Bodoni MT Condensed" panose="02070606080606020203" pitchFamily="18" charset="0"/>
              </a:rPr>
              <a:t>GET BUSY!</a:t>
            </a:r>
          </a:p>
        </p:txBody>
      </p:sp>
    </p:spTree>
    <p:extLst>
      <p:ext uri="{BB962C8B-B14F-4D97-AF65-F5344CB8AC3E}">
        <p14:creationId xmlns:p14="http://schemas.microsoft.com/office/powerpoint/2010/main" val="26402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5126">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5"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52400" y="520699"/>
            <a:ext cx="3124200" cy="1325563"/>
          </a:xfrm>
          <a:prstGeom prst="rect">
            <a:avLst/>
          </a:prstGeom>
        </p:spPr>
        <p:txBody>
          <a:bodyPr vert="horz" lIns="91440" tIns="45720" rIns="91440" bIns="45720" rtlCol="0" anchor="ctr">
            <a:noAutofit/>
          </a:bodyPr>
          <a:lstStyle/>
          <a:p>
            <a:pPr>
              <a:spcBef>
                <a:spcPct val="0"/>
              </a:spcBef>
            </a:pPr>
            <a:r>
              <a:rPr lang="en-US" sz="36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Things To Remember</a:t>
            </a:r>
          </a:p>
          <a:p>
            <a:pPr>
              <a:spcBef>
                <a:spcPct val="0"/>
              </a:spcBef>
            </a:pPr>
            <a:r>
              <a:rPr lang="en-US" sz="36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If you Are Combating Discouragement/</a:t>
            </a:r>
          </a:p>
          <a:p>
            <a:pPr>
              <a:spcBef>
                <a:spcPct val="0"/>
              </a:spcBef>
            </a:pPr>
            <a:r>
              <a:rPr lang="en-US" sz="3600" dirty="0">
                <a:solidFill>
                  <a:srgbClr val="C00000"/>
                </a:solidFill>
                <a:effectLst>
                  <a:outerShdw blurRad="50800" dist="63500" dir="2700000" algn="tl" rotWithShape="0">
                    <a:prstClr val="black"/>
                  </a:outerShdw>
                </a:effectLst>
                <a:latin typeface="Bodoni MT Condensed" panose="02070606080606020203" pitchFamily="18" charset="0"/>
                <a:ea typeface="+mj-ea"/>
                <a:cs typeface="+mj-cs"/>
              </a:rPr>
              <a:t>Depression</a:t>
            </a:r>
          </a:p>
        </p:txBody>
      </p:sp>
      <p:sp>
        <p:nvSpPr>
          <p:cNvPr id="12" name="TextBox 11"/>
          <p:cNvSpPr txBox="1"/>
          <p:nvPr/>
        </p:nvSpPr>
        <p:spPr>
          <a:xfrm>
            <a:off x="129654" y="2514600"/>
            <a:ext cx="2971800" cy="4716463"/>
          </a:xfrm>
          <a:prstGeom prst="rect">
            <a:avLst/>
          </a:prstGeom>
        </p:spPr>
        <p:txBody>
          <a:bodyPr vert="horz" lIns="91440" tIns="45720" rIns="91440" bIns="45720" rtlCol="0">
            <a:normAutofit fontScale="92500" lnSpcReduction="10000"/>
          </a:bodyPr>
          <a:lstStyle/>
          <a:p>
            <a:pPr>
              <a:lnSpc>
                <a:spcPct val="90000"/>
              </a:lnSpc>
              <a:buClr>
                <a:srgbClr val="C00000"/>
              </a:buClr>
            </a:pPr>
            <a:r>
              <a:rPr lang="en-US" sz="2400" b="1" u="sng" dirty="0"/>
              <a:t>GOD LOVES YOU, AND YOU ARE NOT ALONE</a:t>
            </a:r>
          </a:p>
          <a:p>
            <a:pPr indent="-228600">
              <a:lnSpc>
                <a:spcPct val="90000"/>
              </a:lnSpc>
              <a:buClr>
                <a:srgbClr val="C00000"/>
              </a:buClr>
              <a:buFont typeface="Arial" panose="020B0604020202020204" pitchFamily="34" charset="0"/>
              <a:buChar char="•"/>
            </a:pPr>
            <a:endParaRPr lang="en-US" sz="1200" dirty="0"/>
          </a:p>
          <a:p>
            <a:pPr marL="342900" indent="-228600">
              <a:lnSpc>
                <a:spcPct val="90000"/>
              </a:lnSpc>
              <a:spcAft>
                <a:spcPts val="2400"/>
              </a:spcAft>
              <a:buClr>
                <a:srgbClr val="C00000"/>
              </a:buClr>
              <a:buFont typeface="Arial" panose="020B0604020202020204" pitchFamily="34" charset="0"/>
              <a:buChar char="•"/>
              <a:tabLst>
                <a:tab pos="1597025" algn="l"/>
              </a:tabLst>
            </a:pPr>
            <a:r>
              <a:rPr lang="en-US" b="1" u="sng" dirty="0"/>
              <a:t>Isa . 41:13 </a:t>
            </a:r>
            <a:r>
              <a:rPr lang="en-US" dirty="0"/>
              <a:t>- </a:t>
            </a:r>
            <a:r>
              <a:rPr lang="en-US" i="1" dirty="0"/>
              <a:t>"For I am the Lord your God, who upholds your right hand, Who says to you, 'Do not fear, I will help you.'”</a:t>
            </a:r>
          </a:p>
          <a:p>
            <a:pPr marL="342900" indent="-228600">
              <a:lnSpc>
                <a:spcPct val="90000"/>
              </a:lnSpc>
              <a:spcAft>
                <a:spcPts val="2400"/>
              </a:spcAft>
              <a:buClr>
                <a:srgbClr val="C00000"/>
              </a:buClr>
              <a:buFont typeface="Arial" panose="020B0604020202020204" pitchFamily="34" charset="0"/>
              <a:buChar char="•"/>
              <a:tabLst>
                <a:tab pos="1597025" algn="l"/>
              </a:tabLst>
            </a:pPr>
            <a:r>
              <a:rPr lang="en-US" b="1" u="sng" dirty="0"/>
              <a:t>1 John 4:19 </a:t>
            </a:r>
            <a:r>
              <a:rPr lang="en-US" b="1" dirty="0"/>
              <a:t> </a:t>
            </a:r>
            <a:r>
              <a:rPr lang="en-US" dirty="0"/>
              <a:t>- </a:t>
            </a:r>
            <a:r>
              <a:rPr lang="en-US" i="1" dirty="0"/>
              <a:t>“We love, because He first loved us.”</a:t>
            </a:r>
          </a:p>
          <a:p>
            <a:pPr marL="342900" indent="-228600">
              <a:lnSpc>
                <a:spcPct val="90000"/>
              </a:lnSpc>
              <a:spcAft>
                <a:spcPts val="2400"/>
              </a:spcAft>
              <a:buClr>
                <a:srgbClr val="C00000"/>
              </a:buClr>
              <a:buFont typeface="Arial" panose="020B0604020202020204" pitchFamily="34" charset="0"/>
              <a:buChar char="•"/>
              <a:tabLst>
                <a:tab pos="1597025" algn="l"/>
              </a:tabLst>
            </a:pPr>
            <a:r>
              <a:rPr lang="en-US" b="1" u="sng" dirty="0"/>
              <a:t>John 3:16 </a:t>
            </a:r>
            <a:r>
              <a:rPr lang="en-US" dirty="0"/>
              <a:t>-  </a:t>
            </a:r>
            <a:r>
              <a:rPr lang="en-US" i="1" dirty="0"/>
              <a:t>"For God so loved the world, that He gave His only begotten Son, that whoever believes in Him should not perish, but have eternal	life.” </a:t>
            </a:r>
          </a:p>
          <a:p>
            <a:pPr marL="342900" indent="-228600">
              <a:lnSpc>
                <a:spcPct val="90000"/>
              </a:lnSpc>
              <a:spcAft>
                <a:spcPts val="1200"/>
              </a:spcAft>
              <a:buClr>
                <a:srgbClr val="C00000"/>
              </a:buClr>
              <a:buFont typeface="Arial" panose="020B0604020202020204" pitchFamily="34" charset="0"/>
              <a:buChar char="•"/>
              <a:tabLst>
                <a:tab pos="1597025" algn="l"/>
              </a:tabLst>
            </a:pPr>
            <a:endParaRPr lang="en-US" sz="1200" dirty="0"/>
          </a:p>
          <a:p>
            <a:pPr marL="342900" indent="-228600">
              <a:lnSpc>
                <a:spcPct val="90000"/>
              </a:lnSpc>
              <a:buClr>
                <a:srgbClr val="C00000"/>
              </a:buClr>
              <a:buFont typeface="Arial" panose="020B0604020202020204" pitchFamily="34" charset="0"/>
              <a:buChar char="•"/>
              <a:tabLst>
                <a:tab pos="1597025" algn="l"/>
              </a:tabLst>
            </a:pPr>
            <a:endParaRPr lang="en-US" sz="1200" dirty="0"/>
          </a:p>
          <a:p>
            <a:pPr indent="-228600">
              <a:lnSpc>
                <a:spcPct val="90000"/>
              </a:lnSpc>
              <a:buClr>
                <a:srgbClr val="C00000"/>
              </a:buClr>
              <a:buFont typeface="Arial" panose="020B0604020202020204" pitchFamily="34" charset="0"/>
              <a:buChar char="•"/>
            </a:pPr>
            <a:endParaRPr lang="en-US" sz="1200" dirty="0"/>
          </a:p>
          <a:p>
            <a:pPr marL="342900" indent="-228600">
              <a:lnSpc>
                <a:spcPct val="90000"/>
              </a:lnSpc>
              <a:buClr>
                <a:srgbClr val="C00000"/>
              </a:buClr>
              <a:buFont typeface="Arial" panose="020B0604020202020204" pitchFamily="34" charset="0"/>
              <a:buChar char="•"/>
            </a:pPr>
            <a:endParaRPr lang="en-US" sz="1200" dirty="0"/>
          </a:p>
          <a:p>
            <a:pPr indent="-228600">
              <a:lnSpc>
                <a:spcPct val="90000"/>
              </a:lnSpc>
              <a:buClr>
                <a:srgbClr val="C00000"/>
              </a:buClr>
              <a:buFont typeface="Arial" panose="020B0604020202020204" pitchFamily="34" charset="0"/>
              <a:buChar char="•"/>
            </a:pPr>
            <a:endParaRPr lang="en-US" sz="1200" b="1" u="sng" dirty="0"/>
          </a:p>
        </p:txBody>
      </p:sp>
      <p:sp>
        <p:nvSpPr>
          <p:cNvPr id="5126"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9208" y="958640"/>
            <a:ext cx="4702194" cy="4945244"/>
          </a:xfrm>
          <a:prstGeom prst="roundRect">
            <a:avLst>
              <a:gd name="adj" fmla="val 3513"/>
            </a:avLst>
          </a:prstGeom>
          <a:solidFill>
            <a:srgbClr val="FFFFFF"/>
          </a:solidFill>
          <a:ln w="15875">
            <a:solidFill>
              <a:srgbClr val="793B2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encrypted-tbn2.gstatic.com/images?q=tbn:ANd9GcQPUV6SJMka5RSm4uZlE2F-DCzEzWZc6FYCJQHM1eckw6f5Ayhb"/>
          <p:cNvPicPr>
            <a:picLocks noChangeAspect="1" noChangeArrowheads="1"/>
          </p:cNvPicPr>
          <p:nvPr/>
        </p:nvPicPr>
        <p:blipFill rotWithShape="1">
          <a:blip r:embed="rId2">
            <a:extLst>
              <a:ext uri="{28A0092B-C50C-407E-A947-70E740481C1C}">
                <a14:useLocalDpi xmlns:a14="http://schemas.microsoft.com/office/drawing/2010/main" val="0"/>
              </a:ext>
            </a:extLst>
          </a:blip>
          <a:srcRect l="25173" r="31096"/>
          <a:stretch/>
        </p:blipFill>
        <p:spPr bwMode="auto">
          <a:xfrm>
            <a:off x="4202779" y="1258529"/>
            <a:ext cx="4229140"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83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1000"/>
                                        <p:tgtEl>
                                          <p:spTgt spid="12">
                                            <p:txEl>
                                              <p:pRg st="2" end="2"/>
                                            </p:txEl>
                                          </p:spTgt>
                                        </p:tgtEl>
                                      </p:cBhvr>
                                    </p:animEffect>
                                    <p:anim calcmode="lin" valueType="num">
                                      <p:cBhvr>
                                        <p:cTn id="1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fade">
                                      <p:cBhvr>
                                        <p:cTn id="26" dur="1000"/>
                                        <p:tgtEl>
                                          <p:spTgt spid="12">
                                            <p:txEl>
                                              <p:pRg st="4" end="4"/>
                                            </p:txEl>
                                          </p:spTgt>
                                        </p:tgtEl>
                                      </p:cBhvr>
                                    </p:animEffect>
                                    <p:anim calcmode="lin" valueType="num">
                                      <p:cBhvr>
                                        <p:cTn id="27"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6441</TotalTime>
  <Words>941</Words>
  <Application>Microsoft Office PowerPoint</Application>
  <PresentationFormat>On-screen Show (4:3)</PresentationFormat>
  <Paragraphs>117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Bodoni MT Condensed</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Godly Insights On  Interpersonal Relationships</dc:title>
  <dc:creator>EastView</dc:creator>
  <cp:lastModifiedBy>Gary Coles</cp:lastModifiedBy>
  <cp:revision>362</cp:revision>
  <dcterms:created xsi:type="dcterms:W3CDTF">2008-10-02T15:01:59Z</dcterms:created>
  <dcterms:modified xsi:type="dcterms:W3CDTF">2022-09-27T14:05:20Z</dcterms:modified>
</cp:coreProperties>
</file>